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5"/>
  </p:notesMasterIdLst>
  <p:sldIdLst>
    <p:sldId id="256" r:id="rId2"/>
    <p:sldId id="257" r:id="rId3"/>
    <p:sldId id="258" r:id="rId4"/>
    <p:sldId id="259" r:id="rId5"/>
    <p:sldId id="260" r:id="rId6"/>
    <p:sldId id="286" r:id="rId7"/>
    <p:sldId id="275" r:id="rId8"/>
    <p:sldId id="261" r:id="rId9"/>
    <p:sldId id="262" r:id="rId10"/>
    <p:sldId id="276" r:id="rId11"/>
    <p:sldId id="277" r:id="rId12"/>
    <p:sldId id="278" r:id="rId13"/>
    <p:sldId id="263" r:id="rId14"/>
    <p:sldId id="279" r:id="rId15"/>
    <p:sldId id="287" r:id="rId16"/>
    <p:sldId id="288" r:id="rId17"/>
    <p:sldId id="266" r:id="rId18"/>
    <p:sldId id="289" r:id="rId19"/>
    <p:sldId id="267" r:id="rId20"/>
    <p:sldId id="270" r:id="rId21"/>
    <p:sldId id="268" r:id="rId22"/>
    <p:sldId id="271" r:id="rId23"/>
    <p:sldId id="264" r:id="rId24"/>
    <p:sldId id="269" r:id="rId25"/>
    <p:sldId id="274" r:id="rId26"/>
    <p:sldId id="273" r:id="rId27"/>
    <p:sldId id="265" r:id="rId28"/>
    <p:sldId id="280" r:id="rId29"/>
    <p:sldId id="281" r:id="rId30"/>
    <p:sldId id="282" r:id="rId31"/>
    <p:sldId id="283" r:id="rId32"/>
    <p:sldId id="284" r:id="rId33"/>
    <p:sldId id="285" r:id="rId34"/>
  </p:sldIdLst>
  <p:sldSz cx="9144000" cy="6858000" type="screen4x3"/>
  <p:notesSz cx="6858000" cy="9144000"/>
  <p:embeddedFontLst>
    <p:embeddedFont>
      <p:font typeface="Book Antiqua" pitchFamily="18" charset="0"/>
      <p:regular r:id="rId36"/>
      <p:bold r:id="rId37"/>
      <p:italic r:id="rId38"/>
      <p:boldItalic r:id="rId39"/>
    </p:embeddedFont>
    <p:embeddedFont>
      <p:font typeface="Lucida Sans Unicode" pitchFamily="34" charset="0"/>
      <p:regular r:id="rId40"/>
    </p:embeddedFont>
    <p:embeddedFont>
      <p:font typeface="Wingdings 3" pitchFamily="18" charset="2"/>
      <p:regular r:id="rId41"/>
    </p:embeddedFont>
    <p:embeddedFont>
      <p:font typeface="Calibri" pitchFamily="34" charset="0"/>
      <p:regular r:id="rId42"/>
      <p:bold r:id="rId43"/>
      <p:italic r:id="rId44"/>
      <p:boldItalic r:id="rId45"/>
    </p:embeddedFont>
    <p:embeddedFont>
      <p:font typeface="Verdana" pitchFamily="34" charset="0"/>
      <p:regular r:id="rId46"/>
      <p:bold r:id="rId47"/>
      <p:italic r:id="rId48"/>
      <p:boldItalic r:id="rId49"/>
    </p:embeddedFont>
    <p:embeddedFont>
      <p:font typeface="Wingdings 2" pitchFamily="18" charset="2"/>
      <p:regular r:id="rId50"/>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0066"/>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F1B50-4D30-4018-B97C-BB26F468737A}" type="datetimeFigureOut">
              <a:rPr lang="it-IT" smtClean="0"/>
              <a:pPr/>
              <a:t>26/01/2018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08A9C-A061-41D7-8E06-714DF64BF8D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7E08A9C-A061-41D7-8E06-714DF64BF8D8}"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537788AD-A6FE-470C-A407-7311908C5DDD}" type="datetimeFigureOut">
              <a:rPr lang="it-IT" smtClean="0"/>
              <a:pPr/>
              <a:t>26/01/2018</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DA621297-9FFB-4DA5-B793-012D306FC4F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A621297-9FFB-4DA5-B793-012D306FC4F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A621297-9FFB-4DA5-B793-012D306FC4F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A621297-9FFB-4DA5-B793-012D306FC4FB}"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DA621297-9FFB-4DA5-B793-012D306FC4FB}"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A621297-9FFB-4DA5-B793-012D306FC4FB}"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DA621297-9FFB-4DA5-B793-012D306FC4F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DA621297-9FFB-4DA5-B793-012D306FC4FB}"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537788AD-A6FE-470C-A407-7311908C5DDD}" type="datetimeFigureOut">
              <a:rPr lang="it-IT" smtClean="0"/>
              <a:pPr/>
              <a:t>26/01/2018</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DA621297-9FFB-4DA5-B793-012D306FC4F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537788AD-A6FE-470C-A407-7311908C5DDD}" type="datetimeFigureOut">
              <a:rPr lang="it-IT" smtClean="0"/>
              <a:pPr/>
              <a:t>26/01/2018</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DA621297-9FFB-4DA5-B793-012D306FC4F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537788AD-A6FE-470C-A407-7311908C5DDD}" type="datetimeFigureOut">
              <a:rPr lang="it-IT" smtClean="0"/>
              <a:pPr/>
              <a:t>26/01/2018</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DA621297-9FFB-4DA5-B793-012D306FC4FB}"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7788AD-A6FE-470C-A407-7311908C5DDD}" type="datetimeFigureOut">
              <a:rPr lang="it-IT" smtClean="0"/>
              <a:pPr/>
              <a:t>26/01/2018</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621297-9FFB-4DA5-B793-012D306FC4F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2276872"/>
            <a:ext cx="8208912" cy="1872208"/>
          </a:xfrm>
        </p:spPr>
        <p:txBody>
          <a:bodyPr/>
          <a:lstStyle/>
          <a:p>
            <a:r>
              <a:rPr lang="it-IT" sz="5400" b="1" dirty="0" smtClean="0">
                <a:solidFill>
                  <a:schemeClr val="tx1"/>
                </a:solidFill>
                <a:latin typeface="Book Antiqua" pitchFamily="18" charset="0"/>
              </a:rPr>
              <a:t>I VOLGARI IN ITALIA</a:t>
            </a:r>
            <a:endParaRPr lang="it-IT" sz="5400" b="1" dirty="0">
              <a:solidFill>
                <a:schemeClr val="tx1"/>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dirty="0" smtClean="0"/>
              <a:t>In Italia la letteratura italiana si affermò con un secolo di ritardo rispetto alla Francia, all’inizio del Duecento</a:t>
            </a:r>
          </a:p>
          <a:p>
            <a:r>
              <a:rPr lang="it-IT" dirty="0" smtClean="0"/>
              <a:t>Si sviluppa in un contesto molto diverso poiché la vita ha come centro la città sede di attività politiche che presuppongono una attiva partecipazione del cittadino</a:t>
            </a:r>
          </a:p>
          <a:p>
            <a:r>
              <a:rPr lang="it-IT" dirty="0" smtClean="0"/>
              <a:t>La letteratura italiana alle origini subisce potentemente il fascino dei modelli francesi tanto che le letterature d’oc (usava la lingua provenzale o l’occitanico al sud della Francia) e d’oil (utilizzava l’antico francese, si sviluppò nella Francia del nord ed è la lingua dalla quale si svilupperà, nel corso dei secoli, il francese attuale) sono un presupposto fondamentale della nostra letteratura  </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124744"/>
            <a:ext cx="9144000" cy="5733256"/>
          </a:xfrm>
        </p:spPr>
        <p:txBody>
          <a:bodyPr/>
          <a:lstStyle/>
          <a:p>
            <a:r>
              <a:rPr lang="it-IT" dirty="0" smtClean="0"/>
              <a:t>Il volgare non serve a diffondere la cultura presso gli strati più ampi della popolazione ma, al contrario, all’espressione di una cerchia chiusa e raffinatissima</a:t>
            </a:r>
          </a:p>
          <a:p>
            <a:r>
              <a:rPr lang="it-IT" dirty="0" smtClean="0"/>
              <a:t>Il gruppo dei funzionari alla corte di Federico II cerca nella poesia una forma di nobilitazione, di suggello dell’appartenenza ad una cerchia eletta</a:t>
            </a:r>
          </a:p>
          <a:p>
            <a:r>
              <a:rPr lang="it-IT" dirty="0" smtClean="0"/>
              <a:t>Prendono come modello quello provenzale con la concezione dell’amor cortese e delle forme poetiche in cui i trovatori lo avevano cantato</a:t>
            </a:r>
          </a:p>
          <a:p>
            <a:r>
              <a:rPr lang="it-IT" dirty="0" smtClean="0"/>
              <a:t>Non impiegano la lingua d’oc ma ricorrono al loro stesso volgare</a:t>
            </a:r>
            <a:endParaRPr lang="it-IT" dirty="0"/>
          </a:p>
        </p:txBody>
      </p:sp>
      <p:sp>
        <p:nvSpPr>
          <p:cNvPr id="3" name="Titolo 2"/>
          <p:cNvSpPr>
            <a:spLocks noGrp="1"/>
          </p:cNvSpPr>
          <p:nvPr>
            <p:ph type="title"/>
          </p:nvPr>
        </p:nvSpPr>
        <p:spPr>
          <a:xfrm>
            <a:off x="0" y="0"/>
            <a:ext cx="9144000" cy="1196752"/>
          </a:xfrm>
        </p:spPr>
        <p:txBody>
          <a:bodyPr/>
          <a:lstStyle/>
          <a:p>
            <a:pPr algn="ctr"/>
            <a:r>
              <a:rPr lang="it-IT" dirty="0" smtClean="0"/>
              <a:t>SCUOLA POETICA SICILIANA</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pPr>
              <a:buNone/>
            </a:pPr>
            <a:r>
              <a:rPr lang="it-IT" dirty="0" smtClean="0"/>
              <a:t>In questa scelta hanno un ruolo fondamentale:</a:t>
            </a:r>
          </a:p>
          <a:p>
            <a:pPr>
              <a:buFontTx/>
              <a:buChar char="-"/>
            </a:pPr>
            <a:r>
              <a:rPr lang="it-IT" dirty="0" smtClean="0"/>
              <a:t>l’orgoglio di appartenere ad una cerchia esclusiva;</a:t>
            </a:r>
          </a:p>
          <a:p>
            <a:pPr>
              <a:buFontTx/>
              <a:buChar char="-"/>
            </a:pPr>
            <a:r>
              <a:rPr lang="it-IT" dirty="0" smtClean="0"/>
              <a:t>l’appartenenza ad un organismo politico (lo stato di Federico II);</a:t>
            </a:r>
          </a:p>
          <a:p>
            <a:pPr>
              <a:buFontTx/>
              <a:buChar char="-"/>
            </a:pPr>
            <a:r>
              <a:rPr lang="it-IT" dirty="0" smtClean="0"/>
              <a:t>la grande distanza che separa i volgari meridionali dalla lingua d’oc (mentre i poeti settentrionali riuscivano a scrivere in quella lingua più affine alle loro parlate ed anche più familiare).</a:t>
            </a:r>
          </a:p>
          <a:p>
            <a:pPr>
              <a:buNone/>
            </a:pPr>
            <a:endParaRPr lang="it-IT" dirty="0" smtClean="0"/>
          </a:p>
          <a:p>
            <a:pPr>
              <a:buNone/>
            </a:pPr>
            <a:r>
              <a:rPr lang="it-IT" dirty="0" smtClean="0"/>
              <a:t>Gli appartenenti alla Scuola poetica siciliana non utilizzano il volgare siciliano parlato ma elaborano una lingua letteraria raffinata impiegando termini ricalcati sul linguaggio amoroso trobadorico, cioè letterari; un </a:t>
            </a:r>
            <a:r>
              <a:rPr lang="it-IT" b="1" dirty="0" smtClean="0"/>
              <a:t>siciliano illustre.</a:t>
            </a:r>
            <a:endParaRPr lang="it-IT"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196752"/>
            <a:ext cx="8784976" cy="5472608"/>
          </a:xfrm>
        </p:spPr>
        <p:txBody>
          <a:bodyPr>
            <a:normAutofit lnSpcReduction="10000"/>
          </a:bodyPr>
          <a:lstStyle/>
          <a:p>
            <a:r>
              <a:rPr lang="it-IT" dirty="0" smtClean="0"/>
              <a:t>Nella sua opera </a:t>
            </a:r>
            <a:r>
              <a:rPr lang="it-IT" i="1" dirty="0" smtClean="0"/>
              <a:t>De </a:t>
            </a:r>
            <a:r>
              <a:rPr lang="it-IT" i="1" dirty="0" err="1" smtClean="0"/>
              <a:t>vulgari</a:t>
            </a:r>
            <a:r>
              <a:rPr lang="it-IT" i="1" dirty="0" smtClean="0"/>
              <a:t> </a:t>
            </a:r>
            <a:r>
              <a:rPr lang="it-IT" i="1" dirty="0" err="1" smtClean="0"/>
              <a:t>eloquentia</a:t>
            </a:r>
            <a:r>
              <a:rPr lang="it-IT" dirty="0" smtClean="0"/>
              <a:t> identifica sul territorio italiano 14 volgari e vuole trovarne uno più elegante degli altri per far si che possa essere il volgare “illustre” cioè raffinato;</a:t>
            </a:r>
          </a:p>
          <a:p>
            <a:r>
              <a:rPr lang="it-IT" dirty="0" smtClean="0"/>
              <a:t>voleva una lingua unica per tutta l’Italia e crede che questo sia possibile con l’impegno degli intellettuali;</a:t>
            </a:r>
          </a:p>
          <a:p>
            <a:r>
              <a:rPr lang="it-IT" dirty="0" smtClean="0"/>
              <a:t>nella sua opera </a:t>
            </a:r>
            <a:r>
              <a:rPr lang="it-IT" i="1" dirty="0" smtClean="0"/>
              <a:t>Divina commedia </a:t>
            </a:r>
            <a:r>
              <a:rPr lang="it-IT" dirty="0" smtClean="0"/>
              <a:t>utilizza il </a:t>
            </a:r>
            <a:r>
              <a:rPr lang="it-IT" b="1" dirty="0" smtClean="0"/>
              <a:t>volgare fiorentino </a:t>
            </a:r>
            <a:r>
              <a:rPr lang="it-IT" dirty="0" smtClean="0"/>
              <a:t>cioè una lingua per i colti, per gli intellettuali e che è frutto di vari stili (dal più alto al plebeo), di elementi francesi, provenzali e siciliani, da forme toscane o settentrionali;</a:t>
            </a:r>
          </a:p>
          <a:p>
            <a:r>
              <a:rPr lang="it-IT" dirty="0" smtClean="0"/>
              <a:t>l’importanza di quest’opera fu per il successo   che ebbe anche a livello popolare.</a:t>
            </a:r>
            <a:endParaRPr lang="it-IT" dirty="0"/>
          </a:p>
        </p:txBody>
      </p:sp>
      <p:sp>
        <p:nvSpPr>
          <p:cNvPr id="3" name="Titolo 2"/>
          <p:cNvSpPr>
            <a:spLocks noGrp="1"/>
          </p:cNvSpPr>
          <p:nvPr>
            <p:ph type="title"/>
          </p:nvPr>
        </p:nvSpPr>
        <p:spPr>
          <a:xfrm>
            <a:off x="179512" y="188640"/>
            <a:ext cx="8784976" cy="1080120"/>
          </a:xfrm>
        </p:spPr>
        <p:txBody>
          <a:bodyPr/>
          <a:lstStyle/>
          <a:p>
            <a:pPr algn="ctr"/>
            <a:r>
              <a:rPr lang="it-IT" dirty="0" smtClean="0"/>
              <a:t>  </a:t>
            </a:r>
            <a:r>
              <a:rPr lang="it-IT" sz="4800" dirty="0" smtClean="0"/>
              <a:t>DANTE</a:t>
            </a:r>
            <a:endParaRPr lang="it-IT"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dirty="0" smtClean="0"/>
              <a:t>La fortuna di Dante fu grandissima e, con essa, fu anche immenso il successo letterario del toscano.</a:t>
            </a:r>
          </a:p>
          <a:p>
            <a:r>
              <a:rPr lang="it-IT" dirty="0" smtClean="0"/>
              <a:t>La </a:t>
            </a:r>
            <a:r>
              <a:rPr lang="it-IT" i="1" dirty="0" smtClean="0"/>
              <a:t>Divina Commedia </a:t>
            </a:r>
            <a:r>
              <a:rPr lang="it-IT" dirty="0" smtClean="0"/>
              <a:t>ebbe grande diffusione, veniva recitata da illetterati, gente del popolo e veniva diffusa sia attraverso lo scritto che tramite l’oralità.</a:t>
            </a:r>
          </a:p>
          <a:p>
            <a:r>
              <a:rPr lang="it-IT" dirty="0" smtClean="0"/>
              <a:t>Le prime zone in cui venne diffusa furono:</a:t>
            </a:r>
          </a:p>
          <a:p>
            <a:pPr>
              <a:buNone/>
            </a:pPr>
            <a:r>
              <a:rPr lang="it-IT" dirty="0" smtClean="0"/>
              <a:t>   - Emilia dove Dante aveva trascorso gli anni dell’esilio</a:t>
            </a:r>
          </a:p>
          <a:p>
            <a:pPr>
              <a:buNone/>
            </a:pPr>
            <a:r>
              <a:rPr lang="it-IT" dirty="0" smtClean="0"/>
              <a:t>   - </a:t>
            </a:r>
            <a:r>
              <a:rPr lang="it-IT" dirty="0" err="1" smtClean="0"/>
              <a:t>Veneto</a:t>
            </a:r>
            <a:endParaRPr lang="it-IT" dirty="0" smtClean="0"/>
          </a:p>
          <a:p>
            <a:pPr>
              <a:buNone/>
            </a:pPr>
            <a:r>
              <a:rPr lang="it-IT" dirty="0" smtClean="0"/>
              <a:t>   ma alla fine del  Trecento l’opera era diffusa in tutta Italia in strati anche ‘bassi’ della popolazione.</a:t>
            </a:r>
          </a:p>
          <a:p>
            <a:r>
              <a:rPr lang="it-IT" dirty="0" smtClean="0"/>
              <a:t>La forza con la quale si diffuse il toscano fu enorme quando oltre alla gloria di Dante vi furono anche quella di Petrarca e Boccaccio.</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dirty="0" smtClean="0"/>
              <a:t>Fin dal Trecento la </a:t>
            </a:r>
            <a:r>
              <a:rPr lang="it-IT" i="1" dirty="0" smtClean="0"/>
              <a:t>Divina Commedia </a:t>
            </a:r>
            <a:r>
              <a:rPr lang="it-IT" dirty="0" smtClean="0"/>
              <a:t>è considerata quasi come un libro santo della Nazione, commentato così come succedeva per le pagine sacre e veniva letto nelle scuole di livello più alto.</a:t>
            </a:r>
          </a:p>
          <a:p>
            <a:pPr>
              <a:buNone/>
            </a:pPr>
            <a:endParaRPr lang="it-IT" dirty="0" smtClean="0"/>
          </a:p>
          <a:p>
            <a:r>
              <a:rPr lang="it-IT" dirty="0" smtClean="0"/>
              <a:t>Alcune parole hanno avuto molta fortuna:</a:t>
            </a:r>
          </a:p>
          <a:p>
            <a:pPr>
              <a:buNone/>
            </a:pPr>
            <a:r>
              <a:rPr lang="it-IT" dirty="0" smtClean="0"/>
              <a:t>   </a:t>
            </a:r>
            <a:r>
              <a:rPr lang="it-IT" b="1" dirty="0" smtClean="0"/>
              <a:t>bolgia</a:t>
            </a:r>
            <a:r>
              <a:rPr lang="it-IT" dirty="0" smtClean="0"/>
              <a:t>: ciascuna delle fosse dell’ottavo cerchio dell’Inferno dantesco in cui stanno quelli che imbrogliano, che truffano; luogo in cui vi è  una grande confusione.</a:t>
            </a:r>
          </a:p>
          <a:p>
            <a:pPr>
              <a:buNone/>
            </a:pPr>
            <a:r>
              <a:rPr lang="it-IT" dirty="0" smtClean="0"/>
              <a:t>   </a:t>
            </a:r>
            <a:r>
              <a:rPr lang="it-IT" b="1" dirty="0" smtClean="0"/>
              <a:t>contrappasso</a:t>
            </a:r>
            <a:r>
              <a:rPr lang="it-IT" dirty="0" smtClean="0"/>
              <a:t>: la pena alla quale sono sottoposti i peccatori nell’oltretomba riprende la colpa commessa in vita; al colpevole (colui che ha commesso la colpa) si dà una pena uguale al danno che ha fatto.</a:t>
            </a:r>
          </a:p>
          <a:p>
            <a:pPr>
              <a:buNone/>
            </a:pP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pPr algn="ctr">
              <a:buNone/>
            </a:pPr>
            <a:r>
              <a:rPr lang="it-IT" sz="3600" b="1" dirty="0" smtClean="0"/>
              <a:t>Canto XIX</a:t>
            </a:r>
          </a:p>
          <a:p>
            <a:endParaRPr lang="it-IT" dirty="0" smtClean="0"/>
          </a:p>
          <a:p>
            <a:r>
              <a:rPr lang="it-IT" dirty="0" smtClean="0"/>
              <a:t>In questo canto sono puniti i peccatori che hanno commesso la </a:t>
            </a:r>
            <a:r>
              <a:rPr lang="it-IT" dirty="0" err="1" smtClean="0"/>
              <a:t>simonìa</a:t>
            </a:r>
            <a:r>
              <a:rPr lang="it-IT" dirty="0" smtClean="0"/>
              <a:t> cioè chi pratica il commercio di beni spirituali (assoluzione dei peccati) o di beni temporali (cariche ecclesiastiche). </a:t>
            </a:r>
          </a:p>
          <a:p>
            <a:r>
              <a:rPr lang="it-IT" dirty="0" smtClean="0"/>
              <a:t>Ogni peccatore è a testa in giù nella buca, lasciando emergere solo le gambe fino alle cosce, mentre le piante dei piedi sono accese da delle sottili fiammelle. I peccatori scalciano con forza, mentre le fiammelle cuociono i piedi come fa il fuoco sulle cose unte.</a:t>
            </a:r>
          </a:p>
          <a:p>
            <a:r>
              <a:rPr lang="it-IT" dirty="0" smtClean="0"/>
              <a:t>A parlare è il papa Niccolò III, finito all’Inferno per aver arricchito la sua famiglia. </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260648"/>
            <a:ext cx="8640960" cy="6408712"/>
          </a:xfrm>
        </p:spPr>
        <p:txBody>
          <a:bodyPr>
            <a:normAutofit fontScale="92500" lnSpcReduction="20000"/>
          </a:bodyPr>
          <a:lstStyle/>
          <a:p>
            <a:pPr>
              <a:buNone/>
            </a:pPr>
            <a:endParaRPr lang="it-IT" sz="4400" baseline="30000" dirty="0" smtClean="0"/>
          </a:p>
          <a:p>
            <a:pPr>
              <a:lnSpc>
                <a:spcPct val="110000"/>
              </a:lnSpc>
              <a:buNone/>
            </a:pPr>
            <a:r>
              <a:rPr lang="it-IT" sz="4400" baseline="30000" dirty="0" smtClean="0"/>
              <a:t> Ma più è 'l tempo già che i </a:t>
            </a:r>
            <a:r>
              <a:rPr lang="it-IT" sz="4400" b="1" baseline="30000" dirty="0" smtClean="0">
                <a:solidFill>
                  <a:srgbClr val="00B0F0"/>
                </a:solidFill>
              </a:rPr>
              <a:t>piè</a:t>
            </a:r>
            <a:r>
              <a:rPr lang="it-IT" sz="4400" baseline="30000" dirty="0" smtClean="0"/>
              <a:t> mi cossi </a:t>
            </a:r>
          </a:p>
          <a:p>
            <a:pPr>
              <a:lnSpc>
                <a:spcPct val="110000"/>
              </a:lnSpc>
              <a:buNone/>
            </a:pPr>
            <a:r>
              <a:rPr lang="it-IT" sz="4400" baseline="30000" dirty="0" smtClean="0"/>
              <a:t> e ch'</a:t>
            </a:r>
            <a:r>
              <a:rPr lang="it-IT" sz="4400" b="1" baseline="30000" dirty="0" smtClean="0">
                <a:solidFill>
                  <a:srgbClr val="00B0F0"/>
                </a:solidFill>
              </a:rPr>
              <a:t>i' </a:t>
            </a:r>
            <a:r>
              <a:rPr lang="it-IT" sz="4400" baseline="30000" dirty="0" smtClean="0"/>
              <a:t>son stato così sottosopra, </a:t>
            </a:r>
          </a:p>
          <a:p>
            <a:pPr>
              <a:lnSpc>
                <a:spcPct val="110000"/>
              </a:lnSpc>
              <a:buNone/>
            </a:pPr>
            <a:r>
              <a:rPr lang="it-IT" sz="4400" baseline="30000" dirty="0" smtClean="0"/>
              <a:t> ch'</a:t>
            </a:r>
            <a:r>
              <a:rPr lang="it-IT" sz="4400" baseline="30000" dirty="0" err="1" smtClean="0"/>
              <a:t>el</a:t>
            </a:r>
            <a:r>
              <a:rPr lang="it-IT" sz="4400" baseline="30000" dirty="0" smtClean="0"/>
              <a:t> non starà piantato coi </a:t>
            </a:r>
            <a:r>
              <a:rPr lang="it-IT" sz="4400" b="1" baseline="30000" dirty="0" smtClean="0">
                <a:solidFill>
                  <a:srgbClr val="00B0F0"/>
                </a:solidFill>
              </a:rPr>
              <a:t>piè</a:t>
            </a:r>
            <a:r>
              <a:rPr lang="it-IT" sz="4400" baseline="30000" dirty="0" smtClean="0"/>
              <a:t> rossi: </a:t>
            </a:r>
          </a:p>
          <a:p>
            <a:pPr>
              <a:lnSpc>
                <a:spcPct val="110000"/>
              </a:lnSpc>
              <a:buNone/>
            </a:pPr>
            <a:r>
              <a:rPr lang="it-IT" sz="4400" baseline="30000" dirty="0" smtClean="0"/>
              <a:t> ché dopo lui verrà di più </a:t>
            </a:r>
            <a:r>
              <a:rPr lang="it-IT" sz="4400" baseline="30000" dirty="0" smtClean="0">
                <a:solidFill>
                  <a:srgbClr val="FF0000"/>
                </a:solidFill>
              </a:rPr>
              <a:t>laida</a:t>
            </a:r>
            <a:r>
              <a:rPr lang="it-IT" sz="4400" baseline="30000" dirty="0" smtClean="0"/>
              <a:t> </a:t>
            </a:r>
            <a:r>
              <a:rPr lang="it-IT" sz="4400" baseline="30000" dirty="0" err="1" smtClean="0"/>
              <a:t>opra</a:t>
            </a:r>
            <a:r>
              <a:rPr lang="it-IT" sz="4400" baseline="30000" dirty="0" smtClean="0"/>
              <a:t>, </a:t>
            </a:r>
          </a:p>
          <a:p>
            <a:pPr>
              <a:lnSpc>
                <a:spcPct val="110000"/>
              </a:lnSpc>
              <a:buNone/>
            </a:pPr>
            <a:r>
              <a:rPr lang="it-IT" sz="4400" baseline="30000" dirty="0" smtClean="0"/>
              <a:t> di </a:t>
            </a:r>
            <a:r>
              <a:rPr lang="it-IT" sz="4400" baseline="30000" dirty="0" err="1" smtClean="0"/>
              <a:t>ver</a:t>
            </a:r>
            <a:r>
              <a:rPr lang="it-IT" sz="4400" baseline="30000" dirty="0" smtClean="0"/>
              <a:t>' ponente, un </a:t>
            </a:r>
            <a:r>
              <a:rPr lang="it-IT" sz="4400" baseline="30000" dirty="0" err="1" smtClean="0"/>
              <a:t>pastor</a:t>
            </a:r>
            <a:r>
              <a:rPr lang="it-IT" sz="4400" baseline="30000" dirty="0" smtClean="0"/>
              <a:t> </a:t>
            </a:r>
            <a:r>
              <a:rPr lang="it-IT" sz="4400" baseline="30000" dirty="0" err="1" smtClean="0"/>
              <a:t>sanza</a:t>
            </a:r>
            <a:r>
              <a:rPr lang="it-IT" sz="4400" baseline="30000" dirty="0" smtClean="0"/>
              <a:t> legge, </a:t>
            </a:r>
          </a:p>
          <a:p>
            <a:pPr>
              <a:lnSpc>
                <a:spcPct val="110000"/>
              </a:lnSpc>
              <a:buNone/>
            </a:pPr>
            <a:r>
              <a:rPr lang="it-IT" sz="4400" baseline="30000" dirty="0" smtClean="0"/>
              <a:t> </a:t>
            </a:r>
            <a:r>
              <a:rPr lang="it-IT" sz="4300" baseline="30000" dirty="0" smtClean="0"/>
              <a:t>tal che </a:t>
            </a:r>
            <a:r>
              <a:rPr lang="it-IT" sz="4300" baseline="30000" dirty="0" err="1" smtClean="0"/>
              <a:t>convien</a:t>
            </a:r>
            <a:r>
              <a:rPr lang="it-IT" sz="4300" baseline="30000" dirty="0" smtClean="0"/>
              <a:t> che lui e me </a:t>
            </a:r>
            <a:r>
              <a:rPr lang="it-IT" sz="4300" baseline="30000" dirty="0" err="1" smtClean="0"/>
              <a:t>ric</a:t>
            </a:r>
            <a:r>
              <a:rPr lang="it-IT" sz="4300" b="1" baseline="30000" dirty="0" err="1" smtClean="0">
                <a:solidFill>
                  <a:srgbClr val="92D050"/>
                </a:solidFill>
              </a:rPr>
              <a:t>uo</a:t>
            </a:r>
            <a:r>
              <a:rPr lang="it-IT" sz="4300" baseline="30000" dirty="0" err="1" smtClean="0"/>
              <a:t>pra</a:t>
            </a:r>
            <a:r>
              <a:rPr lang="it-IT" sz="4300" baseline="30000" dirty="0" smtClean="0"/>
              <a:t>. </a:t>
            </a:r>
          </a:p>
          <a:p>
            <a:pPr>
              <a:lnSpc>
                <a:spcPct val="110000"/>
              </a:lnSpc>
              <a:spcBef>
                <a:spcPts val="0"/>
              </a:spcBef>
              <a:buNone/>
            </a:pPr>
            <a:r>
              <a:rPr lang="it-IT" sz="3000" dirty="0" smtClean="0"/>
              <a:t>Ma il tempo che ho passato a cuocermi i piedi e in cui sono stato così capovolto è maggiore di quello che passerà lui (Bonifacio VIII) con i piedi rossi: infatti dopo di lui verrà da Occidente un altro papa (Clemente V), senza legge, che compirà azioni sporche e che ricoprirà me e lui.</a:t>
            </a:r>
          </a:p>
          <a:p>
            <a:pPr>
              <a:lnSpc>
                <a:spcPct val="110000"/>
              </a:lnSpc>
              <a:spcBef>
                <a:spcPts val="0"/>
              </a:spcBef>
              <a:buNone/>
            </a:pPr>
            <a:r>
              <a:rPr lang="it-IT" sz="3300" dirty="0" smtClean="0"/>
              <a:t>						 </a:t>
            </a:r>
            <a:r>
              <a:rPr lang="it-IT" sz="3300" i="1" dirty="0" smtClean="0"/>
              <a:t>Inferno</a:t>
            </a:r>
            <a:r>
              <a:rPr lang="it-IT" sz="3300" dirty="0" smtClean="0"/>
              <a:t>, Canto XIX</a:t>
            </a:r>
            <a:endParaRPr lang="it-IT" sz="4400"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4" end="4"/>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5" end="5"/>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 calcmode="lin" valueType="num">
                                      <p:cBhvr>
                                        <p:cTn id="46"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412776"/>
            <a:ext cx="9144000" cy="5445224"/>
          </a:xfrm>
        </p:spPr>
        <p:txBody>
          <a:bodyPr/>
          <a:lstStyle/>
          <a:p>
            <a:r>
              <a:rPr lang="it-IT" dirty="0" smtClean="0"/>
              <a:t>Qui Dante incontra </a:t>
            </a:r>
            <a:r>
              <a:rPr lang="it-IT" dirty="0" err="1" smtClean="0"/>
              <a:t>Brunetto</a:t>
            </a:r>
            <a:r>
              <a:rPr lang="it-IT" dirty="0" smtClean="0"/>
              <a:t> Latini, suo maestro, finito nel III girone del VII cerchio in cui sono puniti i violenti contro Dio (sodomiti).</a:t>
            </a:r>
          </a:p>
          <a:p>
            <a:pPr>
              <a:buNone/>
            </a:pPr>
            <a:endParaRPr lang="it-IT" dirty="0"/>
          </a:p>
        </p:txBody>
      </p:sp>
      <p:sp>
        <p:nvSpPr>
          <p:cNvPr id="3" name="Titolo 2"/>
          <p:cNvSpPr>
            <a:spLocks noGrp="1"/>
          </p:cNvSpPr>
          <p:nvPr>
            <p:ph type="title"/>
          </p:nvPr>
        </p:nvSpPr>
        <p:spPr>
          <a:xfrm>
            <a:off x="0" y="0"/>
            <a:ext cx="9144000" cy="1417638"/>
          </a:xfrm>
        </p:spPr>
        <p:txBody>
          <a:bodyPr/>
          <a:lstStyle/>
          <a:p>
            <a:pPr algn="ctr"/>
            <a:r>
              <a:rPr lang="it-IT" dirty="0" smtClean="0"/>
              <a:t>Canto XV</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normAutofit/>
          </a:bodyPr>
          <a:lstStyle/>
          <a:p>
            <a:pPr>
              <a:buNone/>
            </a:pPr>
            <a:endParaRPr lang="it-IT" sz="3200" baseline="30000" dirty="0" smtClean="0"/>
          </a:p>
          <a:p>
            <a:pPr>
              <a:buNone/>
            </a:pPr>
            <a:r>
              <a:rPr lang="it-IT" sz="3200" baseline="30000" dirty="0" smtClean="0"/>
              <a:t>Né per tanto di </a:t>
            </a:r>
            <a:r>
              <a:rPr lang="it-IT" sz="3200" baseline="30000" dirty="0" err="1" smtClean="0"/>
              <a:t>men</a:t>
            </a:r>
            <a:r>
              <a:rPr lang="it-IT" sz="3200" baseline="30000" dirty="0" smtClean="0"/>
              <a:t> parlando </a:t>
            </a:r>
            <a:r>
              <a:rPr lang="it-IT" sz="3200" baseline="30000" dirty="0" err="1" smtClean="0"/>
              <a:t>vommi</a:t>
            </a:r>
            <a:r>
              <a:rPr lang="it-IT" sz="3200" baseline="30000" dirty="0" smtClean="0"/>
              <a:t> </a:t>
            </a:r>
          </a:p>
          <a:p>
            <a:pPr>
              <a:buNone/>
            </a:pPr>
            <a:r>
              <a:rPr lang="it-IT" sz="3200" baseline="30000" dirty="0" smtClean="0"/>
              <a:t>con </a:t>
            </a:r>
            <a:r>
              <a:rPr lang="it-IT" sz="3200" baseline="30000" dirty="0" err="1" smtClean="0"/>
              <a:t>ser</a:t>
            </a:r>
            <a:r>
              <a:rPr lang="it-IT" sz="3200" baseline="30000" dirty="0" smtClean="0"/>
              <a:t> </a:t>
            </a:r>
            <a:r>
              <a:rPr lang="it-IT" sz="3200" baseline="30000" dirty="0" err="1" smtClean="0"/>
              <a:t>Brunetto</a:t>
            </a:r>
            <a:r>
              <a:rPr lang="it-IT" sz="3200" baseline="30000" dirty="0" smtClean="0"/>
              <a:t>, e</a:t>
            </a:r>
            <a:r>
              <a:rPr lang="it-IT" sz="3200" b="1" baseline="30000" dirty="0" smtClean="0">
                <a:solidFill>
                  <a:srgbClr val="00B0F0"/>
                </a:solidFill>
              </a:rPr>
              <a:t> </a:t>
            </a:r>
            <a:r>
              <a:rPr lang="it-IT" sz="3200" b="1" baseline="30000" dirty="0" err="1" smtClean="0">
                <a:solidFill>
                  <a:srgbClr val="00B0F0"/>
                </a:solidFill>
              </a:rPr>
              <a:t>dimando</a:t>
            </a:r>
            <a:r>
              <a:rPr lang="it-IT" sz="3200" baseline="30000" dirty="0" smtClean="0"/>
              <a:t> chi sono </a:t>
            </a:r>
          </a:p>
          <a:p>
            <a:pPr>
              <a:buNone/>
            </a:pPr>
            <a:r>
              <a:rPr lang="it-IT" sz="3200" baseline="30000" dirty="0" smtClean="0"/>
              <a:t>li suoi compagni più noti e più sommi. </a:t>
            </a:r>
          </a:p>
          <a:p>
            <a:pPr>
              <a:buNone/>
            </a:pPr>
            <a:r>
              <a:rPr lang="it-IT" sz="3200" baseline="30000" dirty="0" smtClean="0"/>
              <a:t>Ed </a:t>
            </a:r>
            <a:r>
              <a:rPr lang="it-IT" sz="3200" baseline="30000" dirty="0" err="1" smtClean="0"/>
              <a:t>elli</a:t>
            </a:r>
            <a:r>
              <a:rPr lang="it-IT" sz="3200" baseline="30000" dirty="0" smtClean="0"/>
              <a:t> a me: «Saper d'alcuno è buono; </a:t>
            </a:r>
          </a:p>
          <a:p>
            <a:pPr>
              <a:buNone/>
            </a:pPr>
            <a:r>
              <a:rPr lang="it-IT" sz="3200" baseline="30000" dirty="0" smtClean="0"/>
              <a:t>de li altri </a:t>
            </a:r>
            <a:r>
              <a:rPr lang="it-IT" sz="3200" b="1" baseline="30000" dirty="0" err="1" smtClean="0">
                <a:solidFill>
                  <a:srgbClr val="00B0F0"/>
                </a:solidFill>
              </a:rPr>
              <a:t>fia</a:t>
            </a:r>
            <a:r>
              <a:rPr lang="it-IT" sz="3200" baseline="30000" dirty="0" smtClean="0"/>
              <a:t> </a:t>
            </a:r>
            <a:r>
              <a:rPr lang="it-IT" sz="3200" baseline="30000" dirty="0" err="1" smtClean="0"/>
              <a:t>laudabile</a:t>
            </a:r>
            <a:r>
              <a:rPr lang="it-IT" sz="3200" baseline="30000" dirty="0" smtClean="0"/>
              <a:t> tacerci, </a:t>
            </a:r>
          </a:p>
          <a:p>
            <a:pPr>
              <a:buNone/>
            </a:pPr>
            <a:r>
              <a:rPr lang="it-IT" sz="3200" baseline="30000" dirty="0" smtClean="0"/>
              <a:t>ché 'l tempo </a:t>
            </a:r>
            <a:r>
              <a:rPr lang="it-IT" sz="3200" b="1" baseline="30000" dirty="0" err="1" smtClean="0">
                <a:solidFill>
                  <a:srgbClr val="00B0F0"/>
                </a:solidFill>
              </a:rPr>
              <a:t>saria</a:t>
            </a:r>
            <a:r>
              <a:rPr lang="it-IT" sz="3200" baseline="30000" dirty="0" smtClean="0"/>
              <a:t> corto a tanto suono. </a:t>
            </a:r>
          </a:p>
          <a:p>
            <a:pPr>
              <a:buNone/>
            </a:pPr>
            <a:r>
              <a:rPr lang="it-IT" sz="3200" dirty="0" smtClean="0"/>
              <a:t>Non per questo smisi di parlare con </a:t>
            </a:r>
            <a:r>
              <a:rPr lang="it-IT" sz="3200" dirty="0" err="1" smtClean="0"/>
              <a:t>Ser</a:t>
            </a:r>
            <a:r>
              <a:rPr lang="it-IT" sz="3200" dirty="0" smtClean="0"/>
              <a:t> </a:t>
            </a:r>
            <a:r>
              <a:rPr lang="it-IT" sz="3200" dirty="0" err="1" smtClean="0"/>
              <a:t>Brunetto</a:t>
            </a:r>
            <a:r>
              <a:rPr lang="it-IT" sz="3200" dirty="0" smtClean="0"/>
              <a:t> e gli domandai chi fossero i suoi compagni di pena più importanti. E lui a me:”È bene conoscerne qualcuno, degli altri sarà meglio tacere perché occorrerebbe troppo tempo per elencarli tutti.</a:t>
            </a:r>
          </a:p>
          <a:p>
            <a:pPr>
              <a:buNone/>
            </a:pPr>
            <a:endParaRPr lang="it-IT" sz="3200"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4" end="4"/>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5" end="5"/>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xEl>
                                              <p:pRg st="6" end="6"/>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40768"/>
            <a:ext cx="8219256" cy="5256584"/>
          </a:xfrm>
        </p:spPr>
        <p:txBody>
          <a:bodyPr/>
          <a:lstStyle/>
          <a:p>
            <a:pPr marL="0" indent="0">
              <a:buNone/>
            </a:pPr>
            <a:r>
              <a:rPr lang="it-IT" dirty="0" smtClean="0"/>
              <a:t>Dagli ultimi secoli dell’impero romano, il </a:t>
            </a:r>
            <a:r>
              <a:rPr lang="it-IT" b="1" dirty="0" smtClean="0"/>
              <a:t>latino classico</a:t>
            </a:r>
            <a:r>
              <a:rPr lang="it-IT" dirty="0" smtClean="0"/>
              <a:t> e il </a:t>
            </a:r>
            <a:r>
              <a:rPr lang="it-IT" b="1" dirty="0" smtClean="0"/>
              <a:t>latino volgare</a:t>
            </a:r>
            <a:r>
              <a:rPr lang="it-IT" dirty="0" smtClean="0"/>
              <a:t> sono sempre più distanti:</a:t>
            </a:r>
          </a:p>
          <a:p>
            <a:pPr marL="0" indent="0">
              <a:buNone/>
            </a:pPr>
            <a:r>
              <a:rPr lang="it-IT" dirty="0" smtClean="0"/>
              <a:t>       </a:t>
            </a:r>
          </a:p>
          <a:p>
            <a:pPr marL="0" indent="0">
              <a:buNone/>
            </a:pPr>
            <a:r>
              <a:rPr lang="it-IT" b="1" dirty="0" smtClean="0"/>
              <a:t>      Latino letterario →</a:t>
            </a:r>
            <a:r>
              <a:rPr lang="it-IT" dirty="0" smtClean="0"/>
              <a:t> cerca di seguire le </a:t>
            </a:r>
          </a:p>
          <a:p>
            <a:pPr marL="0" indent="0">
              <a:buNone/>
            </a:pPr>
            <a:r>
              <a:rPr lang="it-IT" dirty="0" smtClean="0"/>
              <a:t>      regole del latino classico;</a:t>
            </a:r>
          </a:p>
          <a:p>
            <a:pPr marL="0" indent="0">
              <a:buNone/>
            </a:pPr>
            <a:r>
              <a:rPr lang="it-IT" dirty="0" smtClean="0"/>
              <a:t>       </a:t>
            </a:r>
          </a:p>
          <a:p>
            <a:pPr marL="684000" indent="-457200">
              <a:buNone/>
            </a:pPr>
            <a:r>
              <a:rPr lang="it-IT" b="1" dirty="0" smtClean="0"/>
              <a:t>    Latino volgare → </a:t>
            </a:r>
            <a:r>
              <a:rPr lang="it-IT" dirty="0" smtClean="0"/>
              <a:t>si allontana sempre più       dalla lingua d’origine.</a:t>
            </a:r>
          </a:p>
          <a:p>
            <a:pPr marL="0" indent="0">
              <a:buNone/>
            </a:pPr>
            <a:endParaRPr lang="it-IT" dirty="0" smtClean="0"/>
          </a:p>
          <a:p>
            <a:pPr marL="0" indent="0">
              <a:buNone/>
            </a:pPr>
            <a:endParaRPr lang="it-IT" dirty="0" smtClean="0"/>
          </a:p>
          <a:p>
            <a:pPr marL="0" indent="0">
              <a:buNone/>
            </a:pPr>
            <a:endParaRPr lang="it-IT" dirty="0" smtClean="0"/>
          </a:p>
          <a:p>
            <a:pPr marL="0" indent="0">
              <a:buNone/>
            </a:pPr>
            <a:endParaRPr lang="it-IT" dirty="0"/>
          </a:p>
        </p:txBody>
      </p:sp>
      <p:sp>
        <p:nvSpPr>
          <p:cNvPr id="3" name="Titolo 2"/>
          <p:cNvSpPr>
            <a:spLocks noGrp="1"/>
          </p:cNvSpPr>
          <p:nvPr>
            <p:ph type="title"/>
          </p:nvPr>
        </p:nvSpPr>
        <p:spPr/>
        <p:txBody>
          <a:bodyPr/>
          <a:lstStyle/>
          <a:p>
            <a:pPr algn="ctr"/>
            <a:r>
              <a:rPr lang="it-IT" dirty="0" smtClean="0">
                <a:solidFill>
                  <a:schemeClr val="tx1"/>
                </a:solidFill>
              </a:rPr>
              <a:t>LA NASCITA DEI VOLGARI</a:t>
            </a:r>
            <a:endParaRPr lang="it-IT" dirty="0">
              <a:solidFill>
                <a:schemeClr val="tx1"/>
              </a:solidFill>
            </a:endParaRPr>
          </a:p>
        </p:txBody>
      </p:sp>
      <p:sp>
        <p:nvSpPr>
          <p:cNvPr id="4" name="Stella a 5 punte 3"/>
          <p:cNvSpPr/>
          <p:nvPr/>
        </p:nvSpPr>
        <p:spPr>
          <a:xfrm>
            <a:off x="827584" y="3140968"/>
            <a:ext cx="360040" cy="360040"/>
          </a:xfrm>
          <a:prstGeom prst="star5">
            <a:avLst>
              <a:gd name="adj" fmla="val 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tella a 5 punte 5"/>
          <p:cNvSpPr/>
          <p:nvPr/>
        </p:nvSpPr>
        <p:spPr>
          <a:xfrm>
            <a:off x="827584" y="4509120"/>
            <a:ext cx="360040" cy="360040"/>
          </a:xfrm>
          <a:prstGeom prst="star5">
            <a:avLst>
              <a:gd name="adj" fmla="val 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260648"/>
            <a:ext cx="8712968" cy="6408712"/>
          </a:xfrm>
        </p:spPr>
        <p:txBody>
          <a:bodyPr>
            <a:normAutofit fontScale="85000" lnSpcReduction="20000"/>
          </a:bodyPr>
          <a:lstStyle/>
          <a:p>
            <a:pPr>
              <a:buNone/>
            </a:pPr>
            <a:endParaRPr lang="it-IT" sz="2000" baseline="30000" dirty="0" smtClean="0"/>
          </a:p>
          <a:p>
            <a:pPr>
              <a:buNone/>
            </a:pPr>
            <a:r>
              <a:rPr lang="it-IT" sz="3900" baseline="30000" dirty="0" smtClean="0"/>
              <a:t>In somma sappi che tutti </a:t>
            </a:r>
            <a:r>
              <a:rPr lang="it-IT" sz="3900" baseline="30000" dirty="0" err="1" smtClean="0"/>
              <a:t>fur</a:t>
            </a:r>
            <a:r>
              <a:rPr lang="it-IT" sz="3900" baseline="30000" dirty="0" smtClean="0"/>
              <a:t> </a:t>
            </a:r>
            <a:r>
              <a:rPr lang="it-IT" sz="3900" baseline="30000" dirty="0" err="1" smtClean="0"/>
              <a:t>cherci</a:t>
            </a:r>
            <a:r>
              <a:rPr lang="it-IT" sz="3900" baseline="30000" dirty="0" smtClean="0"/>
              <a:t> </a:t>
            </a:r>
          </a:p>
          <a:p>
            <a:pPr>
              <a:buNone/>
            </a:pPr>
            <a:r>
              <a:rPr lang="it-IT" sz="3900" baseline="30000" dirty="0" smtClean="0"/>
              <a:t>e </a:t>
            </a:r>
            <a:r>
              <a:rPr lang="it-IT" sz="3900" b="1" baseline="30000" dirty="0" err="1" smtClean="0">
                <a:solidFill>
                  <a:srgbClr val="00B0F0"/>
                </a:solidFill>
              </a:rPr>
              <a:t>litterati</a:t>
            </a:r>
            <a:r>
              <a:rPr lang="it-IT" sz="3900" baseline="30000" dirty="0" smtClean="0"/>
              <a:t> grandi e di gran fama, </a:t>
            </a:r>
          </a:p>
          <a:p>
            <a:pPr>
              <a:buNone/>
            </a:pPr>
            <a:r>
              <a:rPr lang="it-IT" sz="3900" baseline="30000" dirty="0" smtClean="0"/>
              <a:t>d'un peccato </a:t>
            </a:r>
            <a:r>
              <a:rPr lang="it-IT" sz="3900" baseline="30000" dirty="0" err="1" smtClean="0"/>
              <a:t>medesmo</a:t>
            </a:r>
            <a:r>
              <a:rPr lang="it-IT" sz="3900" baseline="30000" dirty="0" smtClean="0"/>
              <a:t> al mondo </a:t>
            </a:r>
            <a:r>
              <a:rPr lang="it-IT" sz="3900" b="1" baseline="30000" dirty="0" smtClean="0">
                <a:solidFill>
                  <a:srgbClr val="FF0000"/>
                </a:solidFill>
              </a:rPr>
              <a:t>lerci</a:t>
            </a:r>
            <a:r>
              <a:rPr lang="it-IT" sz="3900" baseline="30000" dirty="0" smtClean="0"/>
              <a:t>. </a:t>
            </a:r>
          </a:p>
          <a:p>
            <a:pPr>
              <a:buNone/>
            </a:pPr>
            <a:r>
              <a:rPr lang="it-IT" sz="3900" baseline="30000" dirty="0" err="1" smtClean="0"/>
              <a:t>Priscian</a:t>
            </a:r>
            <a:r>
              <a:rPr lang="it-IT" sz="3900" baseline="30000" dirty="0" smtClean="0"/>
              <a:t> sen va con quella turba grama, </a:t>
            </a:r>
          </a:p>
          <a:p>
            <a:pPr>
              <a:buNone/>
            </a:pPr>
            <a:r>
              <a:rPr lang="it-IT" sz="3900" baseline="30000" dirty="0" smtClean="0"/>
              <a:t>e Francesco d'Accorso anche; e vedervi, </a:t>
            </a:r>
          </a:p>
          <a:p>
            <a:pPr>
              <a:buNone/>
            </a:pPr>
            <a:r>
              <a:rPr lang="it-IT" sz="3900" baseline="30000" dirty="0" smtClean="0"/>
              <a:t>s'avessi avuto di tal </a:t>
            </a:r>
            <a:r>
              <a:rPr lang="it-IT" sz="3900" b="1" baseline="30000" dirty="0" smtClean="0">
                <a:solidFill>
                  <a:srgbClr val="FF0000"/>
                </a:solidFill>
              </a:rPr>
              <a:t>tigna</a:t>
            </a:r>
            <a:r>
              <a:rPr lang="it-IT" sz="3900" b="1" dirty="0" smtClean="0"/>
              <a:t> </a:t>
            </a:r>
            <a:r>
              <a:rPr lang="it-IT" sz="3900" baseline="30000" dirty="0" smtClean="0"/>
              <a:t>brama, </a:t>
            </a:r>
          </a:p>
          <a:p>
            <a:pPr>
              <a:buNone/>
            </a:pPr>
            <a:r>
              <a:rPr lang="it-IT" sz="3900" baseline="30000" dirty="0" smtClean="0"/>
              <a:t>colui potei che dal servo de' servi </a:t>
            </a:r>
          </a:p>
          <a:p>
            <a:pPr>
              <a:buNone/>
            </a:pPr>
            <a:r>
              <a:rPr lang="it-IT" sz="3900" baseline="30000" dirty="0" smtClean="0"/>
              <a:t>fu trasmutato d'Arno in </a:t>
            </a:r>
            <a:r>
              <a:rPr lang="it-IT" sz="3900" baseline="30000" dirty="0" err="1" smtClean="0"/>
              <a:t>Bacchiglione</a:t>
            </a:r>
            <a:r>
              <a:rPr lang="it-IT" sz="3900" baseline="30000" dirty="0" smtClean="0"/>
              <a:t>, </a:t>
            </a:r>
          </a:p>
          <a:p>
            <a:pPr>
              <a:buNone/>
            </a:pPr>
            <a:r>
              <a:rPr lang="it-IT" sz="3900" baseline="30000" dirty="0" smtClean="0"/>
              <a:t>dove lasciò li mal protesi nervi. </a:t>
            </a:r>
            <a:endParaRPr lang="it-IT" sz="3900" dirty="0" smtClean="0"/>
          </a:p>
          <a:p>
            <a:pPr>
              <a:buNone/>
            </a:pPr>
            <a:endParaRPr lang="it-IT" dirty="0" smtClean="0"/>
          </a:p>
          <a:p>
            <a:pPr>
              <a:buNone/>
            </a:pPr>
            <a:r>
              <a:rPr lang="it-IT" dirty="0" smtClean="0"/>
              <a:t>Sappi, insomma, che furono tutti chierici e letterati di grande fama sporchi per lo stesso peccato. </a:t>
            </a:r>
          </a:p>
          <a:p>
            <a:pPr>
              <a:buNone/>
            </a:pPr>
            <a:r>
              <a:rPr lang="it-IT" dirty="0" err="1" smtClean="0"/>
              <a:t>Prisciano</a:t>
            </a:r>
            <a:r>
              <a:rPr lang="it-IT" dirty="0" smtClean="0"/>
              <a:t> se ne va con quella brutta schiera e anche Francesco </a:t>
            </a:r>
            <a:r>
              <a:rPr lang="it-IT" dirty="0" err="1" smtClean="0"/>
              <a:t>D’Accorso</a:t>
            </a:r>
            <a:r>
              <a:rPr lang="it-IT" dirty="0" smtClean="0"/>
              <a:t> e se avessi desiderio di vedere questa sporcizia potresti vedere colui che il servo dei servi [Andrea De’ Mozzi </a:t>
            </a:r>
            <a:r>
              <a:rPr lang="it-IT" smtClean="0"/>
              <a:t>vescovo che Bonifacio </a:t>
            </a:r>
            <a:r>
              <a:rPr lang="it-IT" dirty="0" smtClean="0"/>
              <a:t>VIII] trasferì da Firenze a Vicenza dove morì e lasciò i suoi sensi al vizio).</a:t>
            </a:r>
          </a:p>
          <a:p>
            <a:pPr>
              <a:buNone/>
            </a:pPr>
            <a:r>
              <a:rPr lang="it-IT" dirty="0" smtClean="0"/>
              <a:t>                                        </a:t>
            </a:r>
            <a:r>
              <a:rPr lang="it-IT" i="1" dirty="0" smtClean="0"/>
              <a:t>Inferno</a:t>
            </a:r>
            <a:r>
              <a:rPr lang="it-IT" dirty="0" smtClean="0"/>
              <a:t>, Canto XV</a:t>
            </a:r>
            <a:endParaRPr lang="it-IT"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 calcmode="lin" valueType="num">
                                      <p:cBhvr>
                                        <p:cTn id="7" dur="1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1" end="1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2" end="12"/>
                                            </p:txEl>
                                          </p:spTgt>
                                        </p:tgtEl>
                                        <p:attrNameLst>
                                          <p:attrName>style.visibility</p:attrName>
                                        </p:attrNameLst>
                                      </p:cBhvr>
                                      <p:to>
                                        <p:strVal val="visible"/>
                                      </p:to>
                                    </p:set>
                                    <p:anim calcmode="lin" valueType="num">
                                      <p:cBhvr>
                                        <p:cTn id="14" dur="10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2" end="1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64"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 calcmode="lin" valueType="num">
                                      <p:cBhvr>
                                        <p:cTn id="70"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71"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2">
                                            <p:txEl>
                                              <p:pRg st="9" end="9"/>
                                            </p:txEl>
                                          </p:spTgt>
                                        </p:tgtEl>
                                        <p:attrNameLst>
                                          <p:attrName>style.visibility</p:attrName>
                                        </p:attrNameLst>
                                      </p:cBhvr>
                                      <p:to>
                                        <p:strVal val="visible"/>
                                      </p:to>
                                    </p:set>
                                    <p:anim calcmode="lin" valueType="num">
                                      <p:cBhvr>
                                        <p:cTn id="77" dur="1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78" dur="1000" fill="hold"/>
                                        <p:tgtEl>
                                          <p:spTgt spid="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 calcmode="lin" valueType="num">
                                      <p:cBhvr>
                                        <p:cTn id="84" dur="10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85" dur="1000" fill="hold"/>
                                        <p:tgtEl>
                                          <p:spTgt spid="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260648"/>
            <a:ext cx="8640960" cy="6408712"/>
          </a:xfrm>
        </p:spPr>
        <p:txBody>
          <a:bodyPr>
            <a:normAutofit fontScale="85000" lnSpcReduction="20000"/>
          </a:bodyPr>
          <a:lstStyle/>
          <a:p>
            <a:endParaRPr lang="it-IT" baseline="30000" dirty="0" smtClean="0"/>
          </a:p>
          <a:p>
            <a:pPr>
              <a:buNone/>
            </a:pPr>
            <a:r>
              <a:rPr lang="it-IT" sz="3600" baseline="30000" dirty="0" smtClean="0"/>
              <a:t> In forma dunque di </a:t>
            </a:r>
            <a:r>
              <a:rPr lang="it-IT" sz="3600" b="1" baseline="30000" dirty="0" smtClean="0">
                <a:solidFill>
                  <a:srgbClr val="FF0000"/>
                </a:solidFill>
              </a:rPr>
              <a:t>candida</a:t>
            </a:r>
            <a:r>
              <a:rPr lang="it-IT" sz="3600" baseline="30000" dirty="0" smtClean="0"/>
              <a:t> rosa </a:t>
            </a:r>
          </a:p>
          <a:p>
            <a:pPr>
              <a:buNone/>
            </a:pPr>
            <a:r>
              <a:rPr lang="it-IT" sz="3600" baseline="30000" dirty="0" smtClean="0"/>
              <a:t> mi si mostrava la </a:t>
            </a:r>
            <a:r>
              <a:rPr lang="it-IT" sz="3600" b="1" baseline="30000" dirty="0" smtClean="0">
                <a:solidFill>
                  <a:srgbClr val="FF0000"/>
                </a:solidFill>
              </a:rPr>
              <a:t>milizia</a:t>
            </a:r>
            <a:r>
              <a:rPr lang="it-IT" sz="3600" baseline="30000" dirty="0" smtClean="0"/>
              <a:t> santa </a:t>
            </a:r>
          </a:p>
          <a:p>
            <a:pPr>
              <a:buNone/>
            </a:pPr>
            <a:r>
              <a:rPr lang="it-IT" sz="3600" baseline="30000" dirty="0" smtClean="0"/>
              <a:t> che nel suo sangue Cristo fece sposa; </a:t>
            </a:r>
          </a:p>
          <a:p>
            <a:pPr>
              <a:buNone/>
            </a:pPr>
            <a:r>
              <a:rPr lang="it-IT" sz="3600" baseline="30000" dirty="0" smtClean="0"/>
              <a:t> ma l'altra, che volando vede e canta </a:t>
            </a:r>
          </a:p>
          <a:p>
            <a:pPr>
              <a:buNone/>
            </a:pPr>
            <a:r>
              <a:rPr lang="it-IT" sz="3600" baseline="30000" dirty="0" smtClean="0"/>
              <a:t> a </a:t>
            </a:r>
            <a:r>
              <a:rPr lang="it-IT" sz="3600" b="1" baseline="30000" dirty="0" smtClean="0">
                <a:solidFill>
                  <a:srgbClr val="FF0000"/>
                </a:solidFill>
              </a:rPr>
              <a:t>gloria</a:t>
            </a:r>
            <a:r>
              <a:rPr lang="it-IT" sz="3600" baseline="30000" dirty="0" smtClean="0"/>
              <a:t> di colui che la '</a:t>
            </a:r>
            <a:r>
              <a:rPr lang="it-IT" sz="3600" baseline="30000" dirty="0" err="1" smtClean="0"/>
              <a:t>nnamora</a:t>
            </a:r>
            <a:r>
              <a:rPr lang="it-IT" sz="3600" baseline="30000" dirty="0" smtClean="0"/>
              <a:t> </a:t>
            </a:r>
          </a:p>
          <a:p>
            <a:pPr>
              <a:buNone/>
            </a:pPr>
            <a:r>
              <a:rPr lang="it-IT" sz="3600" baseline="30000" dirty="0" smtClean="0"/>
              <a:t> e la bontà che la fece cotanta, </a:t>
            </a:r>
          </a:p>
          <a:p>
            <a:pPr>
              <a:buNone/>
            </a:pPr>
            <a:r>
              <a:rPr lang="it-IT" sz="3600" baseline="30000" dirty="0" smtClean="0"/>
              <a:t> sì come schiera d'ape che s'infiora </a:t>
            </a:r>
          </a:p>
          <a:p>
            <a:pPr>
              <a:buNone/>
            </a:pPr>
            <a:r>
              <a:rPr lang="it-IT" sz="3600" baseline="30000" dirty="0" smtClean="0"/>
              <a:t> una fiata e una si ritorna </a:t>
            </a:r>
          </a:p>
          <a:p>
            <a:pPr>
              <a:buNone/>
            </a:pPr>
            <a:r>
              <a:rPr lang="it-IT" sz="3600" baseline="30000" dirty="0" smtClean="0"/>
              <a:t> là dove suo </a:t>
            </a:r>
            <a:r>
              <a:rPr lang="it-IT" sz="3600" b="1" baseline="30000" dirty="0" err="1" smtClean="0">
                <a:solidFill>
                  <a:srgbClr val="FF0000"/>
                </a:solidFill>
              </a:rPr>
              <a:t>laboro</a:t>
            </a:r>
            <a:r>
              <a:rPr lang="it-IT" sz="3600" baseline="30000" dirty="0" smtClean="0"/>
              <a:t> s'insapora, </a:t>
            </a:r>
          </a:p>
          <a:p>
            <a:pPr>
              <a:buNone/>
            </a:pPr>
            <a:r>
              <a:rPr lang="it-IT" sz="3600" baseline="30000" dirty="0" smtClean="0"/>
              <a:t> nel gran fior discendeva che s'</a:t>
            </a:r>
            <a:r>
              <a:rPr lang="it-IT" sz="3600" baseline="30000" dirty="0" err="1" smtClean="0"/>
              <a:t>addorna</a:t>
            </a:r>
            <a:r>
              <a:rPr lang="it-IT" sz="3600" baseline="30000" dirty="0" smtClean="0"/>
              <a:t> </a:t>
            </a:r>
          </a:p>
          <a:p>
            <a:pPr>
              <a:buNone/>
            </a:pPr>
            <a:r>
              <a:rPr lang="it-IT" sz="3600" baseline="30000" dirty="0" smtClean="0"/>
              <a:t> di tante foglie, e quindi risaliva </a:t>
            </a:r>
          </a:p>
          <a:p>
            <a:pPr>
              <a:buNone/>
            </a:pPr>
            <a:r>
              <a:rPr lang="it-IT" sz="3600" baseline="30000" dirty="0" smtClean="0"/>
              <a:t> là dove 'l suo amor sempre soggiorna.</a:t>
            </a:r>
          </a:p>
          <a:p>
            <a:pPr>
              <a:buNone/>
            </a:pPr>
            <a:r>
              <a:rPr lang="it-IT" sz="3600" baseline="30000" dirty="0" smtClean="0"/>
              <a:t> Le facce tutte </a:t>
            </a:r>
            <a:r>
              <a:rPr lang="it-IT" sz="3600" baseline="30000" dirty="0" err="1" smtClean="0"/>
              <a:t>avean</a:t>
            </a:r>
            <a:r>
              <a:rPr lang="it-IT" sz="3600" baseline="30000" dirty="0" smtClean="0"/>
              <a:t> di fiamma viva </a:t>
            </a:r>
          </a:p>
          <a:p>
            <a:pPr>
              <a:buNone/>
            </a:pPr>
            <a:r>
              <a:rPr lang="it-IT" sz="3600" baseline="30000" dirty="0" smtClean="0"/>
              <a:t> e l'ali d'oro, e l'altro tanto bianco, </a:t>
            </a:r>
          </a:p>
          <a:p>
            <a:pPr>
              <a:buNone/>
            </a:pPr>
            <a:r>
              <a:rPr lang="it-IT" sz="3600" baseline="30000" dirty="0" smtClean="0"/>
              <a:t> che nulla neve a quel termine arriva. </a:t>
            </a:r>
          </a:p>
          <a:p>
            <a:pPr>
              <a:buNone/>
            </a:pPr>
            <a:r>
              <a:rPr lang="it-IT" sz="3600" baseline="30000" dirty="0" smtClean="0"/>
              <a:t> Quando </a:t>
            </a:r>
            <a:r>
              <a:rPr lang="it-IT" sz="3600" baseline="30000" dirty="0" err="1" smtClean="0"/>
              <a:t>scendean</a:t>
            </a:r>
            <a:r>
              <a:rPr lang="it-IT" sz="3600" baseline="30000" dirty="0" smtClean="0"/>
              <a:t> nel fior, di banco in banco </a:t>
            </a:r>
          </a:p>
          <a:p>
            <a:pPr>
              <a:buNone/>
            </a:pPr>
            <a:r>
              <a:rPr lang="it-IT" sz="3600" baseline="30000" dirty="0" smtClean="0"/>
              <a:t> </a:t>
            </a:r>
            <a:r>
              <a:rPr lang="it-IT" sz="3600" baseline="30000" dirty="0" err="1" smtClean="0"/>
              <a:t>porgevan</a:t>
            </a:r>
            <a:r>
              <a:rPr lang="it-IT" sz="3600" baseline="30000" dirty="0" smtClean="0"/>
              <a:t> de la pace e de l'ardore </a:t>
            </a:r>
          </a:p>
          <a:p>
            <a:pPr>
              <a:buNone/>
            </a:pPr>
            <a:r>
              <a:rPr lang="it-IT" sz="3600" baseline="30000" dirty="0" smtClean="0"/>
              <a:t> ch'</a:t>
            </a:r>
            <a:r>
              <a:rPr lang="it-IT" sz="3600" baseline="30000" dirty="0" err="1" smtClean="0"/>
              <a:t>elli</a:t>
            </a:r>
            <a:r>
              <a:rPr lang="it-IT" sz="3600" baseline="30000" dirty="0" smtClean="0"/>
              <a:t> </a:t>
            </a:r>
            <a:r>
              <a:rPr lang="it-IT" sz="3600" baseline="30000" dirty="0" err="1" smtClean="0"/>
              <a:t>acquistavan</a:t>
            </a:r>
            <a:r>
              <a:rPr lang="it-IT" sz="3600" baseline="30000" dirty="0" smtClean="0"/>
              <a:t> ventilando il fianco. </a:t>
            </a:r>
          </a:p>
          <a:p>
            <a:pPr>
              <a:buNone/>
            </a:pPr>
            <a:r>
              <a:rPr lang="it-IT" sz="3600" baseline="30000" dirty="0" smtClean="0"/>
              <a:t>                                                    </a:t>
            </a:r>
            <a:r>
              <a:rPr lang="it-IT" sz="3600" i="1" baseline="30000" dirty="0" smtClean="0"/>
              <a:t>Paradiso</a:t>
            </a:r>
            <a:r>
              <a:rPr lang="it-IT" sz="3600" baseline="30000" dirty="0" smtClean="0"/>
              <a:t>,</a:t>
            </a:r>
            <a:r>
              <a:rPr lang="it-IT" sz="3600" dirty="0" smtClean="0"/>
              <a:t> </a:t>
            </a:r>
            <a:r>
              <a:rPr lang="it-IT" sz="3600" baseline="30000" dirty="0" smtClean="0"/>
              <a:t>Canto XXXI  </a:t>
            </a:r>
            <a:endParaRPr lang="it-IT"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4" end="4"/>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5" end="5"/>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xEl>
                                              <p:pRg st="6" end="6"/>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
                                            <p:txEl>
                                              <p:pRg st="7" end="7"/>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8" end="8"/>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p:cTn id="47" dur="1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
                                            <p:txEl>
                                              <p:pRg st="9" end="9"/>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p:cTn id="52" dur="10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
                                            <p:txEl>
                                              <p:pRg st="10" end="10"/>
                                            </p:txEl>
                                          </p:spTgt>
                                        </p:tgtEl>
                                      </p:cBhvr>
                                    </p:animEffect>
                                  </p:childTnLst>
                                </p:cTn>
                              </p:par>
                              <p:par>
                                <p:cTn id="55" presetID="29" presetClass="entr" presetSubtype="0"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 calcmode="lin" valueType="num">
                                      <p:cBhvr>
                                        <p:cTn id="57" dur="1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58" dur="1000" fill="hold"/>
                                        <p:tgtEl>
                                          <p:spTgt spid="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
                                            <p:txEl>
                                              <p:pRg st="11" end="11"/>
                                            </p:txEl>
                                          </p:spTgt>
                                        </p:tgtEl>
                                      </p:cBhvr>
                                    </p:animEffect>
                                  </p:childTnLst>
                                </p:cTn>
                              </p:par>
                              <p:par>
                                <p:cTn id="60" presetID="29" presetClass="entr" presetSubtype="0" fill="hold" nodeType="withEffect">
                                  <p:stCondLst>
                                    <p:cond delay="0"/>
                                  </p:stCondLst>
                                  <p:childTnLst>
                                    <p:set>
                                      <p:cBhvr>
                                        <p:cTn id="61" dur="1" fill="hold">
                                          <p:stCondLst>
                                            <p:cond delay="0"/>
                                          </p:stCondLst>
                                        </p:cTn>
                                        <p:tgtEl>
                                          <p:spTgt spid="2">
                                            <p:txEl>
                                              <p:pRg st="12" end="12"/>
                                            </p:txEl>
                                          </p:spTgt>
                                        </p:tgtEl>
                                        <p:attrNameLst>
                                          <p:attrName>style.visibility</p:attrName>
                                        </p:attrNameLst>
                                      </p:cBhvr>
                                      <p:to>
                                        <p:strVal val="visible"/>
                                      </p:to>
                                    </p:set>
                                    <p:anim calcmode="lin" valueType="num">
                                      <p:cBhvr>
                                        <p:cTn id="62" dur="10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
                                            <p:txEl>
                                              <p:pRg st="12" end="12"/>
                                            </p:txEl>
                                          </p:spTgt>
                                        </p:tgtEl>
                                      </p:cBhvr>
                                    </p:animEffect>
                                  </p:childTnLst>
                                </p:cTn>
                              </p:par>
                              <p:par>
                                <p:cTn id="65" presetID="29" presetClass="entr" presetSubtype="0" fill="hold" nodeType="withEffect">
                                  <p:stCondLst>
                                    <p:cond delay="0"/>
                                  </p:stCondLst>
                                  <p:childTnLst>
                                    <p:set>
                                      <p:cBhvr>
                                        <p:cTn id="66" dur="1" fill="hold">
                                          <p:stCondLst>
                                            <p:cond delay="0"/>
                                          </p:stCondLst>
                                        </p:cTn>
                                        <p:tgtEl>
                                          <p:spTgt spid="2">
                                            <p:txEl>
                                              <p:pRg st="13" end="13"/>
                                            </p:txEl>
                                          </p:spTgt>
                                        </p:tgtEl>
                                        <p:attrNameLst>
                                          <p:attrName>style.visibility</p:attrName>
                                        </p:attrNameLst>
                                      </p:cBhvr>
                                      <p:to>
                                        <p:strVal val="visible"/>
                                      </p:to>
                                    </p:set>
                                    <p:anim calcmode="lin" valueType="num">
                                      <p:cBhvr>
                                        <p:cTn id="67" dur="10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68" dur="1000" fill="hold"/>
                                        <p:tgtEl>
                                          <p:spTgt spid="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
                                            <p:txEl>
                                              <p:pRg st="13" end="13"/>
                                            </p:txEl>
                                          </p:spTgt>
                                        </p:tgtEl>
                                      </p:cBhvr>
                                    </p:animEffect>
                                  </p:childTnLst>
                                </p:cTn>
                              </p:par>
                              <p:par>
                                <p:cTn id="70" presetID="29" presetClass="entr" presetSubtype="0" fill="hold" nodeType="withEffect">
                                  <p:stCondLst>
                                    <p:cond delay="0"/>
                                  </p:stCondLst>
                                  <p:childTnLst>
                                    <p:set>
                                      <p:cBhvr>
                                        <p:cTn id="71" dur="1" fill="hold">
                                          <p:stCondLst>
                                            <p:cond delay="0"/>
                                          </p:stCondLst>
                                        </p:cTn>
                                        <p:tgtEl>
                                          <p:spTgt spid="2">
                                            <p:txEl>
                                              <p:pRg st="14" end="14"/>
                                            </p:txEl>
                                          </p:spTgt>
                                        </p:tgtEl>
                                        <p:attrNameLst>
                                          <p:attrName>style.visibility</p:attrName>
                                        </p:attrNameLst>
                                      </p:cBhvr>
                                      <p:to>
                                        <p:strVal val="visible"/>
                                      </p:to>
                                    </p:set>
                                    <p:anim calcmode="lin" valueType="num">
                                      <p:cBhvr>
                                        <p:cTn id="72" dur="1000" fill="hold"/>
                                        <p:tgtEl>
                                          <p:spTgt spid="2">
                                            <p:txEl>
                                              <p:pRg st="14" end="14"/>
                                            </p:txEl>
                                          </p:spTgt>
                                        </p:tgtEl>
                                        <p:attrNameLst>
                                          <p:attrName>ppt_x</p:attrName>
                                        </p:attrNameLst>
                                      </p:cBhvr>
                                      <p:tavLst>
                                        <p:tav tm="0">
                                          <p:val>
                                            <p:strVal val="#ppt_x-.2"/>
                                          </p:val>
                                        </p:tav>
                                        <p:tav tm="100000">
                                          <p:val>
                                            <p:strVal val="#ppt_x"/>
                                          </p:val>
                                        </p:tav>
                                      </p:tavLst>
                                    </p:anim>
                                    <p:anim calcmode="lin" valueType="num">
                                      <p:cBhvr>
                                        <p:cTn id="73" dur="1000" fill="hold"/>
                                        <p:tgtEl>
                                          <p:spTgt spid="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
                                            <p:txEl>
                                              <p:pRg st="14" end="14"/>
                                            </p:txEl>
                                          </p:spTgt>
                                        </p:tgtEl>
                                      </p:cBhvr>
                                    </p:animEffect>
                                  </p:childTnLst>
                                </p:cTn>
                              </p:par>
                              <p:par>
                                <p:cTn id="75" presetID="29" presetClass="entr" presetSubtype="0" fill="hold" nodeType="withEffect">
                                  <p:stCondLst>
                                    <p:cond delay="0"/>
                                  </p:stCondLst>
                                  <p:childTnLst>
                                    <p:set>
                                      <p:cBhvr>
                                        <p:cTn id="76" dur="1" fill="hold">
                                          <p:stCondLst>
                                            <p:cond delay="0"/>
                                          </p:stCondLst>
                                        </p:cTn>
                                        <p:tgtEl>
                                          <p:spTgt spid="2">
                                            <p:txEl>
                                              <p:pRg st="15" end="15"/>
                                            </p:txEl>
                                          </p:spTgt>
                                        </p:tgtEl>
                                        <p:attrNameLst>
                                          <p:attrName>style.visibility</p:attrName>
                                        </p:attrNameLst>
                                      </p:cBhvr>
                                      <p:to>
                                        <p:strVal val="visible"/>
                                      </p:to>
                                    </p:set>
                                    <p:anim calcmode="lin" valueType="num">
                                      <p:cBhvr>
                                        <p:cTn id="77" dur="1000" fill="hold"/>
                                        <p:tgtEl>
                                          <p:spTgt spid="2">
                                            <p:txEl>
                                              <p:pRg st="15" end="15"/>
                                            </p:txEl>
                                          </p:spTgt>
                                        </p:tgtEl>
                                        <p:attrNameLst>
                                          <p:attrName>ppt_x</p:attrName>
                                        </p:attrNameLst>
                                      </p:cBhvr>
                                      <p:tavLst>
                                        <p:tav tm="0">
                                          <p:val>
                                            <p:strVal val="#ppt_x-.2"/>
                                          </p:val>
                                        </p:tav>
                                        <p:tav tm="100000">
                                          <p:val>
                                            <p:strVal val="#ppt_x"/>
                                          </p:val>
                                        </p:tav>
                                      </p:tavLst>
                                    </p:anim>
                                    <p:anim calcmode="lin" valueType="num">
                                      <p:cBhvr>
                                        <p:cTn id="78" dur="1000" fill="hold"/>
                                        <p:tgtEl>
                                          <p:spTgt spid="2">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
                                            <p:txEl>
                                              <p:pRg st="15" end="15"/>
                                            </p:txEl>
                                          </p:spTgt>
                                        </p:tgtEl>
                                      </p:cBhvr>
                                    </p:animEffect>
                                  </p:childTnLst>
                                </p:cTn>
                              </p:par>
                              <p:par>
                                <p:cTn id="80" presetID="29" presetClass="entr" presetSubtype="0" fill="hold" nodeType="withEffect">
                                  <p:stCondLst>
                                    <p:cond delay="0"/>
                                  </p:stCondLst>
                                  <p:childTnLst>
                                    <p:set>
                                      <p:cBhvr>
                                        <p:cTn id="81" dur="1" fill="hold">
                                          <p:stCondLst>
                                            <p:cond delay="0"/>
                                          </p:stCondLst>
                                        </p:cTn>
                                        <p:tgtEl>
                                          <p:spTgt spid="2">
                                            <p:txEl>
                                              <p:pRg st="16" end="16"/>
                                            </p:txEl>
                                          </p:spTgt>
                                        </p:tgtEl>
                                        <p:attrNameLst>
                                          <p:attrName>style.visibility</p:attrName>
                                        </p:attrNameLst>
                                      </p:cBhvr>
                                      <p:to>
                                        <p:strVal val="visible"/>
                                      </p:to>
                                    </p:set>
                                    <p:anim calcmode="lin" valueType="num">
                                      <p:cBhvr>
                                        <p:cTn id="82" dur="1000" fill="hold"/>
                                        <p:tgtEl>
                                          <p:spTgt spid="2">
                                            <p:txEl>
                                              <p:pRg st="16" end="16"/>
                                            </p:txEl>
                                          </p:spTgt>
                                        </p:tgtEl>
                                        <p:attrNameLst>
                                          <p:attrName>ppt_x</p:attrName>
                                        </p:attrNameLst>
                                      </p:cBhvr>
                                      <p:tavLst>
                                        <p:tav tm="0">
                                          <p:val>
                                            <p:strVal val="#ppt_x-.2"/>
                                          </p:val>
                                        </p:tav>
                                        <p:tav tm="100000">
                                          <p:val>
                                            <p:strVal val="#ppt_x"/>
                                          </p:val>
                                        </p:tav>
                                      </p:tavLst>
                                    </p:anim>
                                    <p:anim calcmode="lin" valueType="num">
                                      <p:cBhvr>
                                        <p:cTn id="83" dur="1000" fill="hold"/>
                                        <p:tgtEl>
                                          <p:spTgt spid="2">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
                                            <p:txEl>
                                              <p:pRg st="16" end="16"/>
                                            </p:txEl>
                                          </p:spTgt>
                                        </p:tgtEl>
                                      </p:cBhvr>
                                    </p:animEffect>
                                  </p:childTnLst>
                                </p:cTn>
                              </p:par>
                              <p:par>
                                <p:cTn id="85" presetID="29" presetClass="entr" presetSubtype="0" fill="hold" nodeType="withEffect">
                                  <p:stCondLst>
                                    <p:cond delay="0"/>
                                  </p:stCondLst>
                                  <p:childTnLst>
                                    <p:set>
                                      <p:cBhvr>
                                        <p:cTn id="86" dur="1" fill="hold">
                                          <p:stCondLst>
                                            <p:cond delay="0"/>
                                          </p:stCondLst>
                                        </p:cTn>
                                        <p:tgtEl>
                                          <p:spTgt spid="2">
                                            <p:txEl>
                                              <p:pRg st="17" end="17"/>
                                            </p:txEl>
                                          </p:spTgt>
                                        </p:tgtEl>
                                        <p:attrNameLst>
                                          <p:attrName>style.visibility</p:attrName>
                                        </p:attrNameLst>
                                      </p:cBhvr>
                                      <p:to>
                                        <p:strVal val="visible"/>
                                      </p:to>
                                    </p:set>
                                    <p:anim calcmode="lin" valueType="num">
                                      <p:cBhvr>
                                        <p:cTn id="87" dur="1000" fill="hold"/>
                                        <p:tgtEl>
                                          <p:spTgt spid="2">
                                            <p:txEl>
                                              <p:pRg st="17" end="17"/>
                                            </p:txEl>
                                          </p:spTgt>
                                        </p:tgtEl>
                                        <p:attrNameLst>
                                          <p:attrName>ppt_x</p:attrName>
                                        </p:attrNameLst>
                                      </p:cBhvr>
                                      <p:tavLst>
                                        <p:tav tm="0">
                                          <p:val>
                                            <p:strVal val="#ppt_x-.2"/>
                                          </p:val>
                                        </p:tav>
                                        <p:tav tm="100000">
                                          <p:val>
                                            <p:strVal val="#ppt_x"/>
                                          </p:val>
                                        </p:tav>
                                      </p:tavLst>
                                    </p:anim>
                                    <p:anim calcmode="lin" valueType="num">
                                      <p:cBhvr>
                                        <p:cTn id="88" dur="1000" fill="hold"/>
                                        <p:tgtEl>
                                          <p:spTgt spid="2">
                                            <p:txEl>
                                              <p:pRg st="17" end="17"/>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
                                            <p:txEl>
                                              <p:pRg st="17" end="17"/>
                                            </p:txEl>
                                          </p:spTgt>
                                        </p:tgtEl>
                                      </p:cBhvr>
                                    </p:animEffect>
                                  </p:childTnLst>
                                </p:cTn>
                              </p:par>
                              <p:par>
                                <p:cTn id="90" presetID="29" presetClass="entr" presetSubtype="0" fill="hold" nodeType="withEffect">
                                  <p:stCondLst>
                                    <p:cond delay="0"/>
                                  </p:stCondLst>
                                  <p:childTnLst>
                                    <p:set>
                                      <p:cBhvr>
                                        <p:cTn id="91" dur="1" fill="hold">
                                          <p:stCondLst>
                                            <p:cond delay="0"/>
                                          </p:stCondLst>
                                        </p:cTn>
                                        <p:tgtEl>
                                          <p:spTgt spid="2">
                                            <p:txEl>
                                              <p:pRg st="18" end="18"/>
                                            </p:txEl>
                                          </p:spTgt>
                                        </p:tgtEl>
                                        <p:attrNameLst>
                                          <p:attrName>style.visibility</p:attrName>
                                        </p:attrNameLst>
                                      </p:cBhvr>
                                      <p:to>
                                        <p:strVal val="visible"/>
                                      </p:to>
                                    </p:set>
                                    <p:anim calcmode="lin" valueType="num">
                                      <p:cBhvr>
                                        <p:cTn id="92" dur="1000" fill="hold"/>
                                        <p:tgtEl>
                                          <p:spTgt spid="2">
                                            <p:txEl>
                                              <p:pRg st="18" end="18"/>
                                            </p:txEl>
                                          </p:spTgt>
                                        </p:tgtEl>
                                        <p:attrNameLst>
                                          <p:attrName>ppt_x</p:attrName>
                                        </p:attrNameLst>
                                      </p:cBhvr>
                                      <p:tavLst>
                                        <p:tav tm="0">
                                          <p:val>
                                            <p:strVal val="#ppt_x-.2"/>
                                          </p:val>
                                        </p:tav>
                                        <p:tav tm="100000">
                                          <p:val>
                                            <p:strVal val="#ppt_x"/>
                                          </p:val>
                                        </p:tav>
                                      </p:tavLst>
                                    </p:anim>
                                    <p:anim calcmode="lin" valueType="num">
                                      <p:cBhvr>
                                        <p:cTn id="93" dur="1000" fill="hold"/>
                                        <p:tgtEl>
                                          <p:spTgt spid="2">
                                            <p:txEl>
                                              <p:pRg st="18" end="18"/>
                                            </p:txEl>
                                          </p:spTgt>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
                                            <p:txEl>
                                              <p:pRg st="18" end="18"/>
                                            </p:txEl>
                                          </p:spTgt>
                                        </p:tgtEl>
                                      </p:cBhvr>
                                    </p:animEffect>
                                  </p:childTnLst>
                                </p:cTn>
                              </p:par>
                              <p:par>
                                <p:cTn id="95" presetID="29" presetClass="entr" presetSubtype="0" fill="hold" nodeType="withEffect">
                                  <p:stCondLst>
                                    <p:cond delay="0"/>
                                  </p:stCondLst>
                                  <p:childTnLst>
                                    <p:set>
                                      <p:cBhvr>
                                        <p:cTn id="96" dur="1" fill="hold">
                                          <p:stCondLst>
                                            <p:cond delay="0"/>
                                          </p:stCondLst>
                                        </p:cTn>
                                        <p:tgtEl>
                                          <p:spTgt spid="2">
                                            <p:txEl>
                                              <p:pRg st="19" end="19"/>
                                            </p:txEl>
                                          </p:spTgt>
                                        </p:tgtEl>
                                        <p:attrNameLst>
                                          <p:attrName>style.visibility</p:attrName>
                                        </p:attrNameLst>
                                      </p:cBhvr>
                                      <p:to>
                                        <p:strVal val="visible"/>
                                      </p:to>
                                    </p:set>
                                    <p:anim calcmode="lin" valueType="num">
                                      <p:cBhvr>
                                        <p:cTn id="97" dur="1000" fill="hold"/>
                                        <p:tgtEl>
                                          <p:spTgt spid="2">
                                            <p:txEl>
                                              <p:pRg st="19" end="19"/>
                                            </p:txEl>
                                          </p:spTgt>
                                        </p:tgtEl>
                                        <p:attrNameLst>
                                          <p:attrName>ppt_x</p:attrName>
                                        </p:attrNameLst>
                                      </p:cBhvr>
                                      <p:tavLst>
                                        <p:tav tm="0">
                                          <p:val>
                                            <p:strVal val="#ppt_x-.2"/>
                                          </p:val>
                                        </p:tav>
                                        <p:tav tm="100000">
                                          <p:val>
                                            <p:strVal val="#ppt_x"/>
                                          </p:val>
                                        </p:tav>
                                      </p:tavLst>
                                    </p:anim>
                                    <p:anim calcmode="lin" valueType="num">
                                      <p:cBhvr>
                                        <p:cTn id="98" dur="1000" fill="hold"/>
                                        <p:tgtEl>
                                          <p:spTgt spid="2">
                                            <p:txEl>
                                              <p:pRg st="19" end="19"/>
                                            </p:txEl>
                                          </p:spTgt>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8712968" cy="6480720"/>
          </a:xfrm>
        </p:spPr>
        <p:txBody>
          <a:bodyPr/>
          <a:lstStyle/>
          <a:p>
            <a:pPr>
              <a:buNone/>
            </a:pPr>
            <a:r>
              <a:rPr lang="it-IT" dirty="0" smtClean="0"/>
              <a:t>(In forma di una rosa candida mi apparvero le anime dei beati che Cristo unì a sé versando il suo sangue per la loro redenzione, ma l’altra [milizia] quella degli angeli che, volando, vedono e cantano la gloria di Dio che li innamora di sé e la bontà di lui che li creò così perfetti come uno sciame d’api che ora si posa sui fiori, ora ritorna là dove il suo lavoro prende sapore, discendeva nell’immensa rosa dei beati che si arricchisce di tanti petali e dal fiore risaliva verso Dio)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12776"/>
            <a:ext cx="8712968" cy="5184576"/>
          </a:xfrm>
        </p:spPr>
        <p:txBody>
          <a:bodyPr/>
          <a:lstStyle/>
          <a:p>
            <a:r>
              <a:rPr lang="it-IT" dirty="0" smtClean="0"/>
              <a:t>A differenza di Dante non include nei suoi scritti espressioni popolari ma segue l’ideale di una lingua raffinata più ricca di elementi derivati dal latino e dal provenzale che dal toscano parlato;</a:t>
            </a:r>
          </a:p>
          <a:p>
            <a:r>
              <a:rPr lang="it-IT" dirty="0" smtClean="0"/>
              <a:t>ricerca la lingua “illustre” e tra </a:t>
            </a:r>
            <a:r>
              <a:rPr lang="it-IT" b="1" dirty="0" smtClean="0"/>
              <a:t>latino </a:t>
            </a:r>
            <a:r>
              <a:rPr lang="it-IT" dirty="0" smtClean="0"/>
              <a:t>e </a:t>
            </a:r>
            <a:r>
              <a:rPr lang="it-IT" b="1" dirty="0" smtClean="0"/>
              <a:t>volgare </a:t>
            </a:r>
            <a:r>
              <a:rPr lang="it-IT" dirty="0" smtClean="0"/>
              <a:t>preferisce il primo, usa il fiorentino ma elimina ogni elemento che fa parte dello stile ‘basso’.</a:t>
            </a:r>
            <a:endParaRPr lang="it-IT" b="1" dirty="0"/>
          </a:p>
        </p:txBody>
      </p:sp>
      <p:sp>
        <p:nvSpPr>
          <p:cNvPr id="3" name="Titolo 2"/>
          <p:cNvSpPr>
            <a:spLocks noGrp="1"/>
          </p:cNvSpPr>
          <p:nvPr>
            <p:ph type="title"/>
          </p:nvPr>
        </p:nvSpPr>
        <p:spPr>
          <a:xfrm>
            <a:off x="179512" y="188640"/>
            <a:ext cx="8712968" cy="1152128"/>
          </a:xfrm>
        </p:spPr>
        <p:txBody>
          <a:bodyPr>
            <a:normAutofit/>
          </a:bodyPr>
          <a:lstStyle/>
          <a:p>
            <a:pPr algn="ctr"/>
            <a:r>
              <a:rPr lang="it-IT" sz="5400" dirty="0" smtClean="0"/>
              <a:t>PETRARCA</a:t>
            </a:r>
            <a:endParaRPr lang="it-IT"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normAutofit fontScale="92500" lnSpcReduction="10000"/>
          </a:bodyPr>
          <a:lstStyle/>
          <a:p>
            <a:pPr>
              <a:buNone/>
            </a:pPr>
            <a:endParaRPr lang="it-IT" sz="3600" baseline="30000" dirty="0" smtClean="0"/>
          </a:p>
          <a:p>
            <a:pPr>
              <a:buNone/>
            </a:pPr>
            <a:r>
              <a:rPr lang="it-IT" sz="3900" baseline="30000" dirty="0" smtClean="0">
                <a:solidFill>
                  <a:srgbClr val="FF0000"/>
                </a:solidFill>
              </a:rPr>
              <a:t>L'aura</a:t>
            </a:r>
            <a:r>
              <a:rPr lang="it-IT" sz="3900" baseline="30000" dirty="0" smtClean="0"/>
              <a:t> soave al sole spiega </a:t>
            </a:r>
            <a:r>
              <a:rPr lang="it-IT" sz="3900" baseline="30000" dirty="0" err="1" smtClean="0"/>
              <a:t>et</a:t>
            </a:r>
            <a:r>
              <a:rPr lang="it-IT" sz="3900" baseline="30000" dirty="0" smtClean="0"/>
              <a:t> vibra </a:t>
            </a:r>
          </a:p>
          <a:p>
            <a:pPr>
              <a:buNone/>
            </a:pPr>
            <a:r>
              <a:rPr lang="it-IT" sz="3900" baseline="30000" dirty="0" smtClean="0">
                <a:solidFill>
                  <a:srgbClr val="FF0000"/>
                </a:solidFill>
              </a:rPr>
              <a:t>l'</a:t>
            </a:r>
            <a:r>
              <a:rPr lang="it-IT" sz="3900" baseline="30000" dirty="0" err="1" smtClean="0">
                <a:solidFill>
                  <a:srgbClr val="FF0000"/>
                </a:solidFill>
              </a:rPr>
              <a:t>auro</a:t>
            </a:r>
            <a:r>
              <a:rPr lang="it-IT" sz="3900" baseline="30000" dirty="0" smtClean="0"/>
              <a:t> ch'Amor di sua man fila </a:t>
            </a:r>
            <a:r>
              <a:rPr lang="it-IT" sz="3900" baseline="30000" dirty="0" err="1" smtClean="0"/>
              <a:t>et</a:t>
            </a:r>
            <a:r>
              <a:rPr lang="it-IT" sz="3900" baseline="30000" dirty="0" smtClean="0"/>
              <a:t> tesse </a:t>
            </a:r>
          </a:p>
          <a:p>
            <a:pPr>
              <a:buNone/>
            </a:pPr>
            <a:r>
              <a:rPr lang="it-IT" sz="3900" baseline="30000" dirty="0" smtClean="0"/>
              <a:t>là da' </a:t>
            </a:r>
            <a:r>
              <a:rPr lang="it-IT" sz="3900" baseline="30000" dirty="0" smtClean="0">
                <a:solidFill>
                  <a:srgbClr val="CC0099"/>
                </a:solidFill>
              </a:rPr>
              <a:t>belli</a:t>
            </a:r>
            <a:r>
              <a:rPr lang="it-IT" sz="3900" dirty="0" smtClean="0"/>
              <a:t> </a:t>
            </a:r>
            <a:r>
              <a:rPr lang="it-IT" sz="3900" baseline="30000" dirty="0" smtClean="0"/>
              <a:t>occhi, </a:t>
            </a:r>
            <a:r>
              <a:rPr lang="it-IT" sz="3900" baseline="30000" dirty="0" err="1" smtClean="0"/>
              <a:t>et</a:t>
            </a:r>
            <a:r>
              <a:rPr lang="it-IT" sz="3900" baseline="30000" dirty="0" smtClean="0"/>
              <a:t> de le chiome stesse </a:t>
            </a:r>
          </a:p>
          <a:p>
            <a:pPr>
              <a:buNone/>
            </a:pPr>
            <a:r>
              <a:rPr lang="it-IT" sz="3900" baseline="30000" dirty="0" smtClean="0"/>
              <a:t>lega 'l </a:t>
            </a:r>
            <a:r>
              <a:rPr lang="it-IT" sz="3900" baseline="30000" dirty="0" err="1" smtClean="0">
                <a:solidFill>
                  <a:srgbClr val="CC0099"/>
                </a:solidFill>
              </a:rPr>
              <a:t>cor</a:t>
            </a:r>
            <a:r>
              <a:rPr lang="it-IT" sz="3900" baseline="30000" dirty="0" smtClean="0"/>
              <a:t> lasso, e i lievi </a:t>
            </a:r>
            <a:r>
              <a:rPr lang="it-IT" sz="3900" baseline="30000" dirty="0" err="1" smtClean="0"/>
              <a:t>spirti</a:t>
            </a:r>
            <a:r>
              <a:rPr lang="it-IT" sz="3900" baseline="30000" dirty="0" smtClean="0"/>
              <a:t> </a:t>
            </a:r>
            <a:r>
              <a:rPr lang="it-IT" sz="3900" b="1" baseline="30000" dirty="0" err="1" smtClean="0"/>
              <a:t>cribra</a:t>
            </a:r>
            <a:r>
              <a:rPr lang="it-IT" sz="3900" baseline="30000" dirty="0" smtClean="0"/>
              <a:t>. </a:t>
            </a:r>
          </a:p>
          <a:p>
            <a:pPr>
              <a:buNone/>
            </a:pPr>
            <a:endParaRPr lang="it-IT" sz="3900" baseline="30000" dirty="0" smtClean="0"/>
          </a:p>
          <a:p>
            <a:pPr>
              <a:buNone/>
            </a:pPr>
            <a:r>
              <a:rPr lang="it-IT" sz="3900" baseline="30000" dirty="0" smtClean="0"/>
              <a:t>Non ò </a:t>
            </a:r>
            <a:r>
              <a:rPr lang="it-IT" sz="3900" baseline="30000" dirty="0" err="1" smtClean="0">
                <a:solidFill>
                  <a:srgbClr val="009900"/>
                </a:solidFill>
              </a:rPr>
              <a:t>medolla</a:t>
            </a:r>
            <a:r>
              <a:rPr lang="it-IT" sz="3900" baseline="30000" dirty="0" smtClean="0"/>
              <a:t> in osso, o sangue in fibra, </a:t>
            </a:r>
          </a:p>
          <a:p>
            <a:pPr>
              <a:buNone/>
            </a:pPr>
            <a:r>
              <a:rPr lang="it-IT" sz="3900" baseline="30000" dirty="0" smtClean="0"/>
              <a:t>ch'i' non senta tremar, pur ch'i' m'</a:t>
            </a:r>
            <a:r>
              <a:rPr lang="it-IT" sz="3900" baseline="30000" dirty="0" err="1" smtClean="0"/>
              <a:t>apresse</a:t>
            </a:r>
            <a:r>
              <a:rPr lang="it-IT" sz="3900" baseline="30000" dirty="0" smtClean="0"/>
              <a:t> </a:t>
            </a:r>
          </a:p>
          <a:p>
            <a:pPr>
              <a:buNone/>
            </a:pPr>
            <a:r>
              <a:rPr lang="it-IT" sz="3900" baseline="30000" dirty="0" smtClean="0"/>
              <a:t>dove è chi </a:t>
            </a:r>
            <a:r>
              <a:rPr lang="it-IT" sz="3900" baseline="30000" dirty="0" smtClean="0">
                <a:solidFill>
                  <a:srgbClr val="CC0099"/>
                </a:solidFill>
              </a:rPr>
              <a:t>morte</a:t>
            </a:r>
            <a:r>
              <a:rPr lang="it-IT" sz="3900" baseline="30000" dirty="0" smtClean="0"/>
              <a:t> </a:t>
            </a:r>
            <a:r>
              <a:rPr lang="it-IT" sz="3900" baseline="30000" dirty="0" err="1" smtClean="0"/>
              <a:t>et</a:t>
            </a:r>
            <a:r>
              <a:rPr lang="it-IT" sz="3900" baseline="30000" dirty="0" smtClean="0"/>
              <a:t> </a:t>
            </a:r>
            <a:r>
              <a:rPr lang="it-IT" sz="3900" baseline="30000" dirty="0" smtClean="0">
                <a:solidFill>
                  <a:srgbClr val="CC0099"/>
                </a:solidFill>
              </a:rPr>
              <a:t>vita</a:t>
            </a:r>
            <a:r>
              <a:rPr lang="it-IT" sz="3900" baseline="30000" dirty="0" smtClean="0"/>
              <a:t> </a:t>
            </a:r>
            <a:r>
              <a:rPr lang="it-IT" sz="3900" baseline="30000" dirty="0" err="1" smtClean="0"/>
              <a:t>inseme</a:t>
            </a:r>
            <a:r>
              <a:rPr lang="it-IT" sz="3900" baseline="30000" dirty="0" smtClean="0"/>
              <a:t>, spesse </a:t>
            </a:r>
          </a:p>
          <a:p>
            <a:pPr>
              <a:buNone/>
            </a:pPr>
            <a:r>
              <a:rPr lang="it-IT" sz="3900" baseline="30000" dirty="0" smtClean="0"/>
              <a:t> volte, in </a:t>
            </a:r>
            <a:r>
              <a:rPr lang="it-IT" sz="3900" baseline="30000" dirty="0" smtClean="0">
                <a:solidFill>
                  <a:srgbClr val="000066"/>
                </a:solidFill>
              </a:rPr>
              <a:t>frale</a:t>
            </a:r>
            <a:r>
              <a:rPr lang="it-IT" sz="3900" baseline="30000" dirty="0" smtClean="0"/>
              <a:t> bilancia appende </a:t>
            </a:r>
            <a:r>
              <a:rPr lang="it-IT" sz="3900" baseline="30000" dirty="0" err="1" smtClean="0"/>
              <a:t>et</a:t>
            </a:r>
            <a:r>
              <a:rPr lang="it-IT" sz="3900" baseline="30000" dirty="0" smtClean="0"/>
              <a:t> libra, </a:t>
            </a:r>
          </a:p>
          <a:p>
            <a:pPr>
              <a:buNone/>
            </a:pPr>
            <a:r>
              <a:rPr lang="it-IT" sz="3900" baseline="30000" dirty="0" smtClean="0"/>
              <a:t> vedendo ardere i lumi </a:t>
            </a:r>
            <a:r>
              <a:rPr lang="it-IT" sz="3900" baseline="30000" dirty="0" err="1" smtClean="0"/>
              <a:t>ond</a:t>
            </a:r>
            <a:r>
              <a:rPr lang="it-IT" sz="3900" baseline="30000" dirty="0" smtClean="0"/>
              <a:t>'io m'accendo, </a:t>
            </a:r>
          </a:p>
          <a:p>
            <a:pPr>
              <a:buNone/>
            </a:pPr>
            <a:r>
              <a:rPr lang="it-IT" sz="3900" baseline="30000" dirty="0" smtClean="0"/>
              <a:t> </a:t>
            </a:r>
            <a:r>
              <a:rPr lang="it-IT" sz="3900" baseline="30000" dirty="0" err="1" smtClean="0"/>
              <a:t>et</a:t>
            </a:r>
            <a:r>
              <a:rPr lang="it-IT" sz="3900" baseline="30000" dirty="0" smtClean="0"/>
              <a:t> folgorare i nodi </a:t>
            </a:r>
            <a:r>
              <a:rPr lang="it-IT" sz="3900" baseline="30000" dirty="0" err="1" smtClean="0"/>
              <a:t>ond</a:t>
            </a:r>
            <a:r>
              <a:rPr lang="it-IT" sz="3900" baseline="30000" dirty="0" smtClean="0"/>
              <a:t>'io son preso, </a:t>
            </a:r>
          </a:p>
          <a:p>
            <a:pPr>
              <a:buNone/>
            </a:pPr>
            <a:r>
              <a:rPr lang="it-IT" sz="3900" baseline="30000" dirty="0" smtClean="0"/>
              <a:t> or su l'omero </a:t>
            </a:r>
            <a:r>
              <a:rPr lang="it-IT" sz="3900" baseline="30000" dirty="0" err="1" smtClean="0"/>
              <a:t>dextro</a:t>
            </a:r>
            <a:r>
              <a:rPr lang="it-IT" sz="3900" baseline="30000" dirty="0" smtClean="0"/>
              <a:t> </a:t>
            </a:r>
            <a:r>
              <a:rPr lang="it-IT" sz="3900" baseline="30000" dirty="0" err="1" smtClean="0"/>
              <a:t>et</a:t>
            </a:r>
            <a:r>
              <a:rPr lang="it-IT" sz="3900" baseline="30000" dirty="0" smtClean="0"/>
              <a:t> or sul manco. </a:t>
            </a:r>
          </a:p>
          <a:p>
            <a:pPr>
              <a:buNone/>
            </a:pPr>
            <a:r>
              <a:rPr lang="it-IT" sz="3900" baseline="30000" dirty="0" smtClean="0"/>
              <a:t> I' </a:t>
            </a:r>
            <a:r>
              <a:rPr lang="it-IT" sz="3900" baseline="30000" dirty="0" err="1" smtClean="0"/>
              <a:t>nol</a:t>
            </a:r>
            <a:r>
              <a:rPr lang="it-IT" sz="3900" baseline="30000" dirty="0" smtClean="0"/>
              <a:t> posso ridir, ché </a:t>
            </a:r>
            <a:r>
              <a:rPr lang="it-IT" sz="3900" baseline="30000" dirty="0" err="1" smtClean="0"/>
              <a:t>nol</a:t>
            </a:r>
            <a:r>
              <a:rPr lang="it-IT" sz="3900" baseline="30000" dirty="0" smtClean="0"/>
              <a:t> comprendo: </a:t>
            </a:r>
          </a:p>
          <a:p>
            <a:pPr>
              <a:buNone/>
            </a:pPr>
            <a:r>
              <a:rPr lang="it-IT" sz="3900" baseline="30000" dirty="0" smtClean="0"/>
              <a:t> da </a:t>
            </a:r>
            <a:r>
              <a:rPr lang="it-IT" sz="3900" baseline="30000" dirty="0" err="1" smtClean="0"/>
              <a:t>ta</a:t>
            </a:r>
            <a:r>
              <a:rPr lang="it-IT" sz="3900" baseline="30000" dirty="0" smtClean="0"/>
              <a:t>' due luci è l'</a:t>
            </a:r>
            <a:r>
              <a:rPr lang="it-IT" sz="3900" baseline="30000" dirty="0" err="1" smtClean="0"/>
              <a:t>intellecto</a:t>
            </a:r>
            <a:r>
              <a:rPr lang="it-IT" sz="3900" baseline="30000" dirty="0" smtClean="0"/>
              <a:t> </a:t>
            </a:r>
            <a:r>
              <a:rPr lang="it-IT" sz="3900" baseline="30000" dirty="0" smtClean="0">
                <a:solidFill>
                  <a:srgbClr val="CC0099"/>
                </a:solidFill>
              </a:rPr>
              <a:t>offeso</a:t>
            </a:r>
            <a:r>
              <a:rPr lang="it-IT" sz="3900" baseline="30000" dirty="0" smtClean="0"/>
              <a:t>, </a:t>
            </a:r>
          </a:p>
          <a:p>
            <a:pPr>
              <a:buNone/>
            </a:pPr>
            <a:r>
              <a:rPr lang="it-IT" sz="3900" baseline="30000" dirty="0" err="1" smtClean="0"/>
              <a:t>et</a:t>
            </a:r>
            <a:r>
              <a:rPr lang="it-IT" sz="3900" baseline="30000" dirty="0" smtClean="0"/>
              <a:t> di tanta dolcezza oppresso </a:t>
            </a:r>
            <a:r>
              <a:rPr lang="it-IT" sz="3900" baseline="30000" dirty="0" err="1" smtClean="0"/>
              <a:t>et</a:t>
            </a:r>
            <a:r>
              <a:rPr lang="it-IT" sz="3900" baseline="30000" dirty="0" smtClean="0"/>
              <a:t> stanco.</a:t>
            </a:r>
          </a:p>
          <a:p>
            <a:pPr>
              <a:buNone/>
            </a:pPr>
            <a:r>
              <a:rPr lang="it-IT" sz="3900" baseline="30000" dirty="0" smtClean="0"/>
              <a:t>						(</a:t>
            </a:r>
            <a:r>
              <a:rPr lang="it-IT" sz="3900" i="1" baseline="30000" dirty="0" smtClean="0"/>
              <a:t>Canzoniere</a:t>
            </a:r>
            <a:r>
              <a:rPr lang="it-IT" sz="3900" baseline="30000" dirty="0" smtClean="0"/>
              <a:t>, Canto 198)</a:t>
            </a:r>
            <a:endParaRPr lang="it-IT" sz="3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3" end="3"/>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4" end="4"/>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p:cTn id="27"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
                                            <p:txEl>
                                              <p:pRg st="6" end="6"/>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calcmode="lin" valueType="num">
                                      <p:cBhvr>
                                        <p:cTn id="32"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xEl>
                                              <p:pRg st="7" end="7"/>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
                                            <p:txEl>
                                              <p:pRg st="8" end="8"/>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1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9" end="9"/>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p:cTn id="47" dur="10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48" dur="1000" fill="hold"/>
                                        <p:tgtEl>
                                          <p:spTgt spid="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
                                            <p:txEl>
                                              <p:pRg st="10" end="10"/>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 calcmode="lin" valueType="num">
                                      <p:cBhvr>
                                        <p:cTn id="52" dur="1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53" dur="1000" fill="hold"/>
                                        <p:tgtEl>
                                          <p:spTgt spid="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
                                            <p:txEl>
                                              <p:pRg st="11" end="11"/>
                                            </p:txEl>
                                          </p:spTgt>
                                        </p:tgtEl>
                                      </p:cBhvr>
                                    </p:animEffect>
                                  </p:childTnLst>
                                </p:cTn>
                              </p:par>
                              <p:par>
                                <p:cTn id="55" presetID="29" presetClass="entr" presetSubtype="0"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p:cTn id="57" dur="10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58" dur="1000" fill="hold"/>
                                        <p:tgtEl>
                                          <p:spTgt spid="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
                                            <p:txEl>
                                              <p:pRg st="12" end="12"/>
                                            </p:txEl>
                                          </p:spTgt>
                                        </p:tgtEl>
                                      </p:cBhvr>
                                    </p:animEffect>
                                  </p:childTnLst>
                                </p:cTn>
                              </p:par>
                              <p:par>
                                <p:cTn id="60" presetID="29" presetClass="entr" presetSubtype="0" fill="hold" nodeType="withEffect">
                                  <p:stCondLst>
                                    <p:cond delay="0"/>
                                  </p:stCondLst>
                                  <p:childTnLst>
                                    <p:set>
                                      <p:cBhvr>
                                        <p:cTn id="61" dur="1" fill="hold">
                                          <p:stCondLst>
                                            <p:cond delay="0"/>
                                          </p:stCondLst>
                                        </p:cTn>
                                        <p:tgtEl>
                                          <p:spTgt spid="2">
                                            <p:txEl>
                                              <p:pRg st="13" end="13"/>
                                            </p:txEl>
                                          </p:spTgt>
                                        </p:tgtEl>
                                        <p:attrNameLst>
                                          <p:attrName>style.visibility</p:attrName>
                                        </p:attrNameLst>
                                      </p:cBhvr>
                                      <p:to>
                                        <p:strVal val="visible"/>
                                      </p:to>
                                    </p:set>
                                    <p:anim calcmode="lin" valueType="num">
                                      <p:cBhvr>
                                        <p:cTn id="62" dur="10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63" dur="1000" fill="hold"/>
                                        <p:tgtEl>
                                          <p:spTgt spid="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
                                            <p:txEl>
                                              <p:pRg st="13" end="13"/>
                                            </p:txEl>
                                          </p:spTgt>
                                        </p:tgtEl>
                                      </p:cBhvr>
                                    </p:animEffect>
                                  </p:childTnLst>
                                </p:cTn>
                              </p:par>
                              <p:par>
                                <p:cTn id="65" presetID="29" presetClass="entr" presetSubtype="0" fill="hold" nodeType="with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p:cTn id="67" dur="1000" fill="hold"/>
                                        <p:tgtEl>
                                          <p:spTgt spid="2">
                                            <p:txEl>
                                              <p:pRg st="14" end="14"/>
                                            </p:txEl>
                                          </p:spTgt>
                                        </p:tgtEl>
                                        <p:attrNameLst>
                                          <p:attrName>ppt_x</p:attrName>
                                        </p:attrNameLst>
                                      </p:cBhvr>
                                      <p:tavLst>
                                        <p:tav tm="0">
                                          <p:val>
                                            <p:strVal val="#ppt_x-.2"/>
                                          </p:val>
                                        </p:tav>
                                        <p:tav tm="100000">
                                          <p:val>
                                            <p:strVal val="#ppt_x"/>
                                          </p:val>
                                        </p:tav>
                                      </p:tavLst>
                                    </p:anim>
                                    <p:anim calcmode="lin" valueType="num">
                                      <p:cBhvr>
                                        <p:cTn id="68" dur="1000" fill="hold"/>
                                        <p:tgtEl>
                                          <p:spTgt spid="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
                                            <p:txEl>
                                              <p:pRg st="14" end="14"/>
                                            </p:txEl>
                                          </p:spTgt>
                                        </p:tgtEl>
                                      </p:cBhvr>
                                    </p:animEffect>
                                  </p:childTnLst>
                                </p:cTn>
                              </p:par>
                              <p:par>
                                <p:cTn id="70" presetID="29" presetClass="entr" presetSubtype="0" fill="hold" nodeType="withEffect">
                                  <p:stCondLst>
                                    <p:cond delay="0"/>
                                  </p:stCondLst>
                                  <p:childTnLst>
                                    <p:set>
                                      <p:cBhvr>
                                        <p:cTn id="71" dur="1" fill="hold">
                                          <p:stCondLst>
                                            <p:cond delay="0"/>
                                          </p:stCondLst>
                                        </p:cTn>
                                        <p:tgtEl>
                                          <p:spTgt spid="2">
                                            <p:txEl>
                                              <p:pRg st="15" end="15"/>
                                            </p:txEl>
                                          </p:spTgt>
                                        </p:tgtEl>
                                        <p:attrNameLst>
                                          <p:attrName>style.visibility</p:attrName>
                                        </p:attrNameLst>
                                      </p:cBhvr>
                                      <p:to>
                                        <p:strVal val="visible"/>
                                      </p:to>
                                    </p:set>
                                    <p:anim calcmode="lin" valueType="num">
                                      <p:cBhvr>
                                        <p:cTn id="72" dur="1000" fill="hold"/>
                                        <p:tgtEl>
                                          <p:spTgt spid="2">
                                            <p:txEl>
                                              <p:pRg st="15" end="15"/>
                                            </p:txEl>
                                          </p:spTgt>
                                        </p:tgtEl>
                                        <p:attrNameLst>
                                          <p:attrName>ppt_x</p:attrName>
                                        </p:attrNameLst>
                                      </p:cBhvr>
                                      <p:tavLst>
                                        <p:tav tm="0">
                                          <p:val>
                                            <p:strVal val="#ppt_x-.2"/>
                                          </p:val>
                                        </p:tav>
                                        <p:tav tm="100000">
                                          <p:val>
                                            <p:strVal val="#ppt_x"/>
                                          </p:val>
                                        </p:tav>
                                      </p:tavLst>
                                    </p:anim>
                                    <p:anim calcmode="lin" valueType="num">
                                      <p:cBhvr>
                                        <p:cTn id="73" dur="1000" fill="hold"/>
                                        <p:tgtEl>
                                          <p:spTgt spid="2">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
                                            <p:txEl>
                                              <p:pRg st="15" end="15"/>
                                            </p:txEl>
                                          </p:spTgt>
                                        </p:tgtEl>
                                      </p:cBhvr>
                                    </p:animEffect>
                                  </p:childTnLst>
                                </p:cTn>
                              </p:par>
                              <p:par>
                                <p:cTn id="75" presetID="29" presetClass="entr" presetSubtype="0" fill="hold" nodeType="withEffect">
                                  <p:stCondLst>
                                    <p:cond delay="0"/>
                                  </p:stCondLst>
                                  <p:childTnLst>
                                    <p:set>
                                      <p:cBhvr>
                                        <p:cTn id="76" dur="1" fill="hold">
                                          <p:stCondLst>
                                            <p:cond delay="0"/>
                                          </p:stCondLst>
                                        </p:cTn>
                                        <p:tgtEl>
                                          <p:spTgt spid="2">
                                            <p:txEl>
                                              <p:pRg st="16" end="16"/>
                                            </p:txEl>
                                          </p:spTgt>
                                        </p:tgtEl>
                                        <p:attrNameLst>
                                          <p:attrName>style.visibility</p:attrName>
                                        </p:attrNameLst>
                                      </p:cBhvr>
                                      <p:to>
                                        <p:strVal val="visible"/>
                                      </p:to>
                                    </p:set>
                                    <p:anim calcmode="lin" valueType="num">
                                      <p:cBhvr>
                                        <p:cTn id="77" dur="1000" fill="hold"/>
                                        <p:tgtEl>
                                          <p:spTgt spid="2">
                                            <p:txEl>
                                              <p:pRg st="16" end="16"/>
                                            </p:txEl>
                                          </p:spTgt>
                                        </p:tgtEl>
                                        <p:attrNameLst>
                                          <p:attrName>ppt_x</p:attrName>
                                        </p:attrNameLst>
                                      </p:cBhvr>
                                      <p:tavLst>
                                        <p:tav tm="0">
                                          <p:val>
                                            <p:strVal val="#ppt_x-.2"/>
                                          </p:val>
                                        </p:tav>
                                        <p:tav tm="100000">
                                          <p:val>
                                            <p:strVal val="#ppt_x"/>
                                          </p:val>
                                        </p:tav>
                                      </p:tavLst>
                                    </p:anim>
                                    <p:anim calcmode="lin" valueType="num">
                                      <p:cBhvr>
                                        <p:cTn id="78" dur="1000" fill="hold"/>
                                        <p:tgtEl>
                                          <p:spTgt spid="2">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0"/>
            <a:ext cx="8784976" cy="6669360"/>
          </a:xfrm>
        </p:spPr>
        <p:txBody>
          <a:bodyPr>
            <a:normAutofit lnSpcReduction="10000"/>
          </a:bodyPr>
          <a:lstStyle/>
          <a:p>
            <a:pPr>
              <a:buNone/>
            </a:pPr>
            <a:r>
              <a:rPr lang="it-IT" dirty="0" smtClean="0"/>
              <a:t>L’aria soave distende e fa vibrare al sole l’oro che Amore fila e tesse di sua mano dietro ai begli occhi e con quelle stesse chiome lega il (mio) cuore sfinito e disperde i (miei) deboli spiriti vitali.</a:t>
            </a:r>
          </a:p>
          <a:p>
            <a:pPr>
              <a:buNone/>
            </a:pPr>
            <a:r>
              <a:rPr lang="it-IT" dirty="0" smtClean="0"/>
              <a:t>Non ho midollo nelle ossa, né sangue nelle vene che io non senta tremare se anche solo mi avvicino al luogo dove si trova colei che spesso, mettendo e togliendo pesi su una fragile bilancia, mi tiene in equilibrio tra la vita e la morte, vedendo brillare i lumi che mi fanno ardere e risplendere al sole, i nodi dai quali sono catturato, ora sulla spalla destra ora sulla sinistra.</a:t>
            </a:r>
          </a:p>
          <a:p>
            <a:pPr>
              <a:buNone/>
            </a:pPr>
            <a:r>
              <a:rPr lang="it-IT" dirty="0" smtClean="0"/>
              <a:t>Io non posso riferirlo, perché non lo comprendo: da tali luci l’intelletto è abbagliato e da tanta dolcezza è oppresso e stanco.</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normAutofit fontScale="92500" lnSpcReduction="20000"/>
          </a:bodyPr>
          <a:lstStyle/>
          <a:p>
            <a:pPr>
              <a:buFont typeface="Wingdings" pitchFamily="2" charset="2"/>
              <a:buChar char="§"/>
            </a:pPr>
            <a:r>
              <a:rPr lang="it-IT" dirty="0" smtClean="0"/>
              <a:t>Eccessiva limitatezza del lessico incentrato sull’interiorità dell’autore (</a:t>
            </a:r>
            <a:r>
              <a:rPr lang="it-IT" dirty="0" smtClean="0">
                <a:solidFill>
                  <a:srgbClr val="CC0099"/>
                </a:solidFill>
              </a:rPr>
              <a:t>belli, </a:t>
            </a:r>
            <a:r>
              <a:rPr lang="it-IT" dirty="0" err="1" smtClean="0">
                <a:solidFill>
                  <a:srgbClr val="CC0099"/>
                </a:solidFill>
              </a:rPr>
              <a:t>cor</a:t>
            </a:r>
            <a:r>
              <a:rPr lang="it-IT" dirty="0" smtClean="0">
                <a:solidFill>
                  <a:srgbClr val="CC0099"/>
                </a:solidFill>
              </a:rPr>
              <a:t>, morte, vita, offeso</a:t>
            </a:r>
            <a:r>
              <a:rPr lang="it-IT" dirty="0" smtClean="0"/>
              <a:t>) ed usato sfruttandone tutti i possibili significati [ad es.</a:t>
            </a:r>
            <a:r>
              <a:rPr lang="it-IT" dirty="0" smtClean="0">
                <a:solidFill>
                  <a:srgbClr val="CC0099"/>
                </a:solidFill>
              </a:rPr>
              <a:t> offeso </a:t>
            </a:r>
            <a:r>
              <a:rPr lang="it-IT" dirty="0" smtClean="0"/>
              <a:t>lo si </a:t>
            </a:r>
            <a:r>
              <a:rPr lang="it-IT" dirty="0" err="1" smtClean="0"/>
              <a:t>ritova</a:t>
            </a:r>
            <a:r>
              <a:rPr lang="it-IT" dirty="0" smtClean="0"/>
              <a:t> con il significato di ‘abbagliato’ ma anche di ‘colpito’:</a:t>
            </a:r>
          </a:p>
          <a:p>
            <a:pPr>
              <a:buNone/>
            </a:pPr>
            <a:r>
              <a:rPr lang="it-IT" dirty="0" smtClean="0"/>
              <a:t>   alma, non ti lagnar, ma soffra </a:t>
            </a:r>
            <a:r>
              <a:rPr lang="it-IT" dirty="0" err="1" smtClean="0"/>
              <a:t>et</a:t>
            </a:r>
            <a:r>
              <a:rPr lang="it-IT" dirty="0" smtClean="0"/>
              <a:t> taci,</a:t>
            </a:r>
            <a:br>
              <a:rPr lang="it-IT" dirty="0" smtClean="0"/>
            </a:br>
            <a:r>
              <a:rPr lang="it-IT" dirty="0" err="1" smtClean="0"/>
              <a:t>et</a:t>
            </a:r>
            <a:r>
              <a:rPr lang="it-IT" dirty="0" smtClean="0"/>
              <a:t> tempra il dolce amaro, che n'à </a:t>
            </a:r>
            <a:r>
              <a:rPr lang="it-IT" b="1" dirty="0" smtClean="0"/>
              <a:t>offeso</a:t>
            </a:r>
            <a:r>
              <a:rPr lang="it-IT" dirty="0" smtClean="0"/>
              <a:t>,</a:t>
            </a:r>
            <a:br>
              <a:rPr lang="it-IT" dirty="0" smtClean="0"/>
            </a:br>
            <a:r>
              <a:rPr lang="it-IT" dirty="0" smtClean="0"/>
              <a:t>col dolce </a:t>
            </a:r>
            <a:r>
              <a:rPr lang="it-IT" dirty="0" err="1" smtClean="0"/>
              <a:t>honor</a:t>
            </a:r>
            <a:r>
              <a:rPr lang="it-IT" dirty="0" smtClean="0"/>
              <a:t> che d'amar quella </a:t>
            </a:r>
            <a:r>
              <a:rPr lang="it-IT" dirty="0" err="1" smtClean="0"/>
              <a:t>ài</a:t>
            </a:r>
            <a:r>
              <a:rPr lang="it-IT" dirty="0" smtClean="0"/>
              <a:t> preso</a:t>
            </a:r>
            <a:br>
              <a:rPr lang="it-IT" dirty="0" smtClean="0"/>
            </a:br>
            <a:r>
              <a:rPr lang="it-IT" dirty="0" smtClean="0"/>
              <a:t>a cui io dissi: Tu sola mi piaci. </a:t>
            </a:r>
            <a:br>
              <a:rPr lang="it-IT" dirty="0" smtClean="0"/>
            </a:br>
            <a:r>
              <a:rPr lang="it-IT" dirty="0" smtClean="0"/>
              <a:t>(Canto 205 </a:t>
            </a:r>
            <a:r>
              <a:rPr lang="it-IT" dirty="0" err="1" smtClean="0"/>
              <a:t>vv</a:t>
            </a:r>
            <a:r>
              <a:rPr lang="it-IT" dirty="0" smtClean="0"/>
              <a:t>. 1 e segg.) ];</a:t>
            </a:r>
          </a:p>
          <a:p>
            <a:pPr>
              <a:buFont typeface="Wingdings" pitchFamily="2" charset="2"/>
              <a:buChar char="§"/>
            </a:pPr>
            <a:endParaRPr lang="it-IT" dirty="0" smtClean="0"/>
          </a:p>
          <a:p>
            <a:pPr>
              <a:buFont typeface="Wingdings" pitchFamily="2" charset="2"/>
              <a:buChar char="§"/>
            </a:pPr>
            <a:r>
              <a:rPr lang="it-IT" dirty="0" smtClean="0"/>
              <a:t>uso di numerose voci appartenenti alla prosa e alla poesia di stile aspro e comico realistico (</a:t>
            </a:r>
            <a:r>
              <a:rPr lang="it-IT" dirty="0" err="1" smtClean="0">
                <a:solidFill>
                  <a:srgbClr val="009900"/>
                </a:solidFill>
              </a:rPr>
              <a:t>medolla</a:t>
            </a:r>
            <a:r>
              <a:rPr lang="it-IT" dirty="0" smtClean="0"/>
              <a:t>);</a:t>
            </a:r>
          </a:p>
          <a:p>
            <a:pPr>
              <a:buFont typeface="Wingdings" pitchFamily="2" charset="2"/>
              <a:buChar char="§"/>
            </a:pPr>
            <a:endParaRPr lang="it-IT" dirty="0" smtClean="0"/>
          </a:p>
          <a:p>
            <a:pPr>
              <a:buFont typeface="Wingdings" pitchFamily="2" charset="2"/>
              <a:buChar char="§"/>
            </a:pPr>
            <a:r>
              <a:rPr lang="it-IT" dirty="0" smtClean="0"/>
              <a:t> uso della paronomasia (</a:t>
            </a:r>
            <a:r>
              <a:rPr lang="it-IT" dirty="0" smtClean="0">
                <a:solidFill>
                  <a:srgbClr val="FF0000"/>
                </a:solidFill>
              </a:rPr>
              <a:t>l’aura/l’</a:t>
            </a:r>
            <a:r>
              <a:rPr lang="it-IT" dirty="0" err="1" smtClean="0">
                <a:solidFill>
                  <a:srgbClr val="FF0000"/>
                </a:solidFill>
              </a:rPr>
              <a:t>auro</a:t>
            </a:r>
            <a:r>
              <a:rPr lang="it-IT" dirty="0" smtClean="0"/>
              <a:t>);</a:t>
            </a:r>
          </a:p>
          <a:p>
            <a:pPr>
              <a:buFont typeface="Wingdings" pitchFamily="2" charset="2"/>
              <a:buChar char="§"/>
            </a:pPr>
            <a:endParaRPr lang="it-IT" dirty="0" smtClean="0"/>
          </a:p>
          <a:p>
            <a:pPr>
              <a:buFont typeface="Wingdings" pitchFamily="2" charset="2"/>
              <a:buChar char="§"/>
            </a:pPr>
            <a:r>
              <a:rPr lang="it-IT" dirty="0" smtClean="0"/>
              <a:t> uso di elementi galloromanzi (</a:t>
            </a:r>
            <a:r>
              <a:rPr lang="it-IT" dirty="0" smtClean="0">
                <a:solidFill>
                  <a:srgbClr val="000066"/>
                </a:solidFill>
              </a:rPr>
              <a:t>frale &lt;</a:t>
            </a:r>
            <a:r>
              <a:rPr lang="it-IT" dirty="0" err="1" smtClean="0">
                <a:solidFill>
                  <a:srgbClr val="000066"/>
                </a:solidFill>
              </a:rPr>
              <a:t>fraile</a:t>
            </a:r>
            <a:r>
              <a:rPr lang="it-IT" dirty="0" smtClean="0">
                <a:solidFill>
                  <a:srgbClr val="000066"/>
                </a:solidFill>
              </a:rPr>
              <a:t> &lt;</a:t>
            </a:r>
            <a:r>
              <a:rPr lang="it-IT" dirty="0" err="1" smtClean="0">
                <a:solidFill>
                  <a:srgbClr val="000066"/>
                </a:solidFill>
              </a:rPr>
              <a:t>fragĭlem</a:t>
            </a:r>
            <a:r>
              <a:rPr lang="it-IT" dirty="0" smtClean="0"/>
              <a:t>);</a:t>
            </a:r>
          </a:p>
          <a:p>
            <a:pPr>
              <a:buFont typeface="Wingdings" pitchFamily="2" charset="2"/>
              <a:buChar char="§"/>
            </a:pPr>
            <a:endParaRPr lang="it-IT" dirty="0" smtClean="0"/>
          </a:p>
          <a:p>
            <a:pPr>
              <a:buFont typeface="Wingdings" pitchFamily="2" charset="2"/>
              <a:buChar char="§"/>
            </a:pPr>
            <a:r>
              <a:rPr lang="it-IT" dirty="0" smtClean="0"/>
              <a:t>uso di latinismi (</a:t>
            </a:r>
            <a:r>
              <a:rPr lang="it-IT" b="1" dirty="0" err="1" smtClean="0"/>
              <a:t>cribra</a:t>
            </a:r>
            <a:r>
              <a:rPr lang="it-IT" b="1" dirty="0" smtClean="0"/>
              <a:t>  ‘disperdere’</a:t>
            </a:r>
            <a:r>
              <a:rPr lang="it-IT" dirty="0" smtClean="0"/>
              <a:t>);</a:t>
            </a:r>
          </a:p>
          <a:p>
            <a:pPr>
              <a:buFont typeface="Wingdings" pitchFamily="2" charset="2"/>
              <a:buChar char="§"/>
            </a:pPr>
            <a:endParaRPr lang="it-IT"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79512" y="1481328"/>
            <a:ext cx="8712968" cy="5116024"/>
          </a:xfrm>
        </p:spPr>
        <p:txBody>
          <a:bodyPr/>
          <a:lstStyle/>
          <a:p>
            <a:r>
              <a:rPr lang="it-IT" dirty="0" smtClean="0"/>
              <a:t>Nella sua opera </a:t>
            </a:r>
            <a:r>
              <a:rPr lang="it-IT" i="1" dirty="0" smtClean="0"/>
              <a:t>Decameron </a:t>
            </a:r>
            <a:r>
              <a:rPr lang="it-IT" dirty="0" smtClean="0"/>
              <a:t>usa un volgare fiorentino che si adatta alle varie storie che vengono narrate poiché i destinatari della sua opera sono vari (non solo intellettuali ma anche mercanti e borghesi);</a:t>
            </a:r>
          </a:p>
          <a:p>
            <a:endParaRPr lang="it-IT" dirty="0" smtClean="0"/>
          </a:p>
          <a:p>
            <a:r>
              <a:rPr lang="it-IT" dirty="0" smtClean="0"/>
              <a:t>per la prima volta viene utilizzata una lingua ‘parlata’.</a:t>
            </a:r>
          </a:p>
        </p:txBody>
      </p:sp>
      <p:sp>
        <p:nvSpPr>
          <p:cNvPr id="3" name="Titolo 2"/>
          <p:cNvSpPr>
            <a:spLocks noGrp="1"/>
          </p:cNvSpPr>
          <p:nvPr>
            <p:ph type="title"/>
          </p:nvPr>
        </p:nvSpPr>
        <p:spPr>
          <a:xfrm>
            <a:off x="179512" y="274638"/>
            <a:ext cx="8784976" cy="1143000"/>
          </a:xfrm>
        </p:spPr>
        <p:txBody>
          <a:bodyPr>
            <a:normAutofit/>
          </a:bodyPr>
          <a:lstStyle/>
          <a:p>
            <a:pPr algn="ctr"/>
            <a:r>
              <a:rPr lang="it-IT" sz="4400" dirty="0" smtClean="0"/>
              <a:t>BOCCACCIO</a:t>
            </a:r>
            <a:endParaRPr lang="it-IT"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dirty="0" smtClean="0"/>
              <a:t>Quantunque volte, graziosissime donne, meco pensando </a:t>
            </a:r>
            <a:r>
              <a:rPr lang="it-IT" u="sng" dirty="0" smtClean="0"/>
              <a:t>riguardo quanto voi </a:t>
            </a:r>
            <a:r>
              <a:rPr lang="it-IT" dirty="0" smtClean="0"/>
              <a:t>naturalmente: tutte siete pietose, tante conosco che la presente opera al vostro </a:t>
            </a:r>
            <a:r>
              <a:rPr lang="it-IT" dirty="0" err="1" smtClean="0">
                <a:solidFill>
                  <a:schemeClr val="accent1"/>
                </a:solidFill>
              </a:rPr>
              <a:t>iudicio</a:t>
            </a:r>
            <a:r>
              <a:rPr lang="it-IT" dirty="0" smtClean="0"/>
              <a:t> avrà grave e </a:t>
            </a:r>
            <a:r>
              <a:rPr lang="it-IT" dirty="0" smtClean="0">
                <a:solidFill>
                  <a:srgbClr val="00B050"/>
                </a:solidFill>
              </a:rPr>
              <a:t>noioso</a:t>
            </a:r>
            <a:r>
              <a:rPr lang="it-IT" dirty="0" smtClean="0"/>
              <a:t> principio, sì come è la dolorosa </a:t>
            </a:r>
            <a:r>
              <a:rPr lang="it-IT" dirty="0" err="1" smtClean="0">
                <a:solidFill>
                  <a:srgbClr val="FF0000"/>
                </a:solidFill>
              </a:rPr>
              <a:t>ricordazione</a:t>
            </a:r>
            <a:r>
              <a:rPr lang="it-IT" dirty="0" smtClean="0"/>
              <a:t> della </a:t>
            </a:r>
            <a:r>
              <a:rPr lang="it-IT" dirty="0" smtClean="0">
                <a:solidFill>
                  <a:srgbClr val="FF0000"/>
                </a:solidFill>
              </a:rPr>
              <a:t>pestifera mortalità trapassata</a:t>
            </a:r>
            <a:r>
              <a:rPr lang="it-IT" dirty="0" smtClean="0"/>
              <a:t>, universalmente a ciascuno che quella vide o </a:t>
            </a:r>
            <a:r>
              <a:rPr lang="it-IT" dirty="0" err="1" smtClean="0">
                <a:solidFill>
                  <a:schemeClr val="accent1"/>
                </a:solidFill>
              </a:rPr>
              <a:t>altramenti</a:t>
            </a:r>
            <a:r>
              <a:rPr lang="it-IT" dirty="0" smtClean="0"/>
              <a:t> conobbe dannosa, la quale essa porta nella fronte. (Introduzione, 1)</a:t>
            </a:r>
          </a:p>
          <a:p>
            <a:r>
              <a:rPr lang="it-IT" dirty="0" smtClean="0"/>
              <a:t>Tutte le volte che, graziosissime donne, rifletto su quanto voi siete per natura tutte compassionevoli, allora riconosco che la presente opera, secondo il vostro giudizio, avrà un inizio grave e doloroso, quale è appunto il doloroso ricordo della mortalità passata, dovuta alla peste, per tutti quelli che la videro o in altri modi ne conobbero i danni, un ricordo che questa opera porta in apertura.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dirty="0" smtClean="0">
                <a:solidFill>
                  <a:srgbClr val="FF0000"/>
                </a:solidFill>
              </a:rPr>
              <a:t>Pestifera mortalità trapassata </a:t>
            </a:r>
            <a:r>
              <a:rPr lang="it-IT" dirty="0" smtClean="0">
                <a:latin typeface="Calibri"/>
              </a:rPr>
              <a:t>→ espressione non più in uso</a:t>
            </a:r>
          </a:p>
          <a:p>
            <a:r>
              <a:rPr lang="it-IT" dirty="0" err="1" smtClean="0">
                <a:solidFill>
                  <a:srgbClr val="FF0000"/>
                </a:solidFill>
                <a:latin typeface="Calibri"/>
              </a:rPr>
              <a:t>Ricordazione</a:t>
            </a:r>
            <a:r>
              <a:rPr lang="it-IT" dirty="0" smtClean="0">
                <a:latin typeface="Calibri"/>
              </a:rPr>
              <a:t> → per ‘ricordo’</a:t>
            </a:r>
          </a:p>
          <a:p>
            <a:endParaRPr lang="it-IT" dirty="0" smtClean="0">
              <a:latin typeface="Calibri"/>
            </a:endParaRPr>
          </a:p>
          <a:p>
            <a:r>
              <a:rPr lang="it-IT" dirty="0" smtClean="0">
                <a:solidFill>
                  <a:srgbClr val="00B050"/>
                </a:solidFill>
                <a:latin typeface="Calibri"/>
              </a:rPr>
              <a:t>Noioso </a:t>
            </a:r>
            <a:r>
              <a:rPr lang="it-IT" dirty="0" smtClean="0">
                <a:latin typeface="Calibri"/>
              </a:rPr>
              <a:t>→ non sta per ‘doloroso’</a:t>
            </a:r>
          </a:p>
          <a:p>
            <a:endParaRPr lang="it-IT" dirty="0" smtClean="0">
              <a:solidFill>
                <a:srgbClr val="00B050"/>
              </a:solidFill>
              <a:latin typeface="Calibri"/>
            </a:endParaRPr>
          </a:p>
          <a:p>
            <a:r>
              <a:rPr lang="it-IT" dirty="0" err="1" smtClean="0">
                <a:solidFill>
                  <a:schemeClr val="accent1"/>
                </a:solidFill>
                <a:latin typeface="Calibri"/>
              </a:rPr>
              <a:t>Iudicio</a:t>
            </a:r>
            <a:r>
              <a:rPr lang="it-IT" dirty="0" smtClean="0">
                <a:solidFill>
                  <a:schemeClr val="accent1"/>
                </a:solidFill>
                <a:latin typeface="Calibri"/>
              </a:rPr>
              <a:t> e </a:t>
            </a:r>
            <a:r>
              <a:rPr lang="it-IT" dirty="0" err="1" smtClean="0">
                <a:solidFill>
                  <a:schemeClr val="accent1"/>
                </a:solidFill>
                <a:latin typeface="Calibri"/>
              </a:rPr>
              <a:t>altramenti</a:t>
            </a:r>
            <a:r>
              <a:rPr lang="it-IT" dirty="0" smtClean="0">
                <a:solidFill>
                  <a:schemeClr val="accent1"/>
                </a:solidFill>
                <a:latin typeface="Calibri"/>
              </a:rPr>
              <a:t> </a:t>
            </a:r>
            <a:r>
              <a:rPr lang="it-IT" dirty="0" smtClean="0">
                <a:latin typeface="Calibri"/>
              </a:rPr>
              <a:t>→ presenti nelle forme ‘giudizio’ e ‘altrimenti’</a:t>
            </a:r>
          </a:p>
          <a:p>
            <a:endParaRPr lang="it-IT" dirty="0" smtClean="0">
              <a:latin typeface="Calibri"/>
            </a:endParaRPr>
          </a:p>
          <a:p>
            <a:r>
              <a:rPr lang="it-IT" dirty="0" smtClean="0">
                <a:latin typeface="Calibri"/>
              </a:rPr>
              <a:t>Riguardo quanto voi → la costruzione è riguardo + prep. A</a:t>
            </a:r>
          </a:p>
          <a:p>
            <a:endParaRPr lang="it-IT" dirty="0" smtClean="0">
              <a:latin typeface="Calibri"/>
            </a:endParaRPr>
          </a:p>
          <a:p>
            <a:r>
              <a:rPr lang="it-IT" dirty="0" smtClean="0">
                <a:latin typeface="Calibri"/>
              </a:rPr>
              <a:t>Anteposizione degli aggettivi</a:t>
            </a:r>
          </a:p>
          <a:p>
            <a:endParaRPr lang="it-IT" dirty="0" smtClean="0">
              <a:latin typeface="Calibri"/>
            </a:endParaRPr>
          </a:p>
          <a:p>
            <a:endParaRPr lang="it-IT" dirty="0" smtClean="0">
              <a:latin typeface="Calibri"/>
            </a:endParaRPr>
          </a:p>
          <a:p>
            <a:endParaRPr lang="it-IT" dirty="0" smtClean="0">
              <a:solidFill>
                <a:schemeClr val="accent1"/>
              </a:solidFill>
              <a:latin typeface="Calibri"/>
            </a:endParaRPr>
          </a:p>
          <a:p>
            <a:endParaRPr lang="it-IT" dirty="0" smtClean="0">
              <a:solidFill>
                <a:schemeClr val="accent1"/>
              </a:solidFill>
              <a:latin typeface="Calibri"/>
            </a:endParaRPr>
          </a:p>
          <a:p>
            <a:endParaRPr lang="it-IT" dirty="0" smtClean="0">
              <a:solidFill>
                <a:srgbClr val="00B050"/>
              </a:solidFill>
              <a:latin typeface="Calibri"/>
            </a:endParaRP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332656"/>
            <a:ext cx="8424936" cy="6336704"/>
          </a:xfrm>
        </p:spPr>
        <p:txBody>
          <a:bodyPr/>
          <a:lstStyle/>
          <a:p>
            <a:r>
              <a:rPr lang="it-IT" dirty="0" smtClean="0"/>
              <a:t>Nella scrittura ritroviamo sempre più dei </a:t>
            </a:r>
            <a:r>
              <a:rPr lang="it-IT" b="1" dirty="0" smtClean="0"/>
              <a:t>volgarismi</a:t>
            </a:r>
            <a:r>
              <a:rPr lang="it-IT" dirty="0" smtClean="0"/>
              <a:t> che sono la dimostrazione delle diverse realtà linguistiche del territorio;</a:t>
            </a:r>
          </a:p>
          <a:p>
            <a:endParaRPr lang="it-IT" dirty="0" smtClean="0"/>
          </a:p>
          <a:p>
            <a:r>
              <a:rPr lang="it-IT" dirty="0" smtClean="0"/>
              <a:t>Il passaggio dal latino alle varie lingue romanze (spagnolo, italiano, francese) avviene a poco a poco e nasce dalla necessità di scrivere testi che potessero essere compresi anche da persone meno istruite;</a:t>
            </a:r>
          </a:p>
          <a:p>
            <a:pPr>
              <a:buNone/>
            </a:pPr>
            <a:endParaRPr lang="it-IT" dirty="0" smtClean="0"/>
          </a:p>
          <a:p>
            <a:r>
              <a:rPr lang="it-IT" dirty="0" smtClean="0"/>
              <a:t>nascono, così, dei testi che presentano una base latina e una presenza sempre più grande di elementi in volgare.</a:t>
            </a: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r>
              <a:rPr lang="it-IT" sz="2800" dirty="0" err="1" smtClean="0"/>
              <a:t>Currado</a:t>
            </a:r>
            <a:r>
              <a:rPr lang="it-IT" sz="2800" dirty="0" smtClean="0"/>
              <a:t> </a:t>
            </a:r>
            <a:r>
              <a:rPr lang="it-IT" sz="2800" dirty="0" err="1" smtClean="0"/>
              <a:t>Gianfigliazzi</a:t>
            </a:r>
            <a:r>
              <a:rPr lang="it-IT" sz="2800" dirty="0" smtClean="0"/>
              <a:t>, </a:t>
            </a:r>
            <a:r>
              <a:rPr lang="it-IT" sz="2800" dirty="0" err="1" smtClean="0"/>
              <a:t>sí</a:t>
            </a:r>
            <a:r>
              <a:rPr lang="it-IT" sz="2800" dirty="0" smtClean="0"/>
              <a:t> come ciascuna di voi e udito e veduto </a:t>
            </a:r>
            <a:r>
              <a:rPr lang="it-IT" sz="2800" dirty="0" err="1" smtClean="0"/>
              <a:t>puote</a:t>
            </a:r>
            <a:r>
              <a:rPr lang="it-IT" sz="2800" dirty="0" smtClean="0"/>
              <a:t> avere, sempre della nostra città è stato notabile cittadino, liberale e magnifico, e vita cavalleresca tenendo continuamente in cani e uccelli  s’è dilettato, le sue opere maggiori al presente lasciando stare. Il quale con un suo falcone avendo un </a:t>
            </a:r>
            <a:r>
              <a:rPr lang="it-IT" sz="2800" dirty="0" err="1" smtClean="0"/>
              <a:t>dí</a:t>
            </a:r>
            <a:r>
              <a:rPr lang="it-IT" sz="2800" dirty="0" smtClean="0"/>
              <a:t> presso a Peretola una gru ammazzata, trovandola grassa e giovane, quella mandò a un suo buon cuoco, il quale era chiamato </a:t>
            </a:r>
            <a:r>
              <a:rPr lang="it-IT" sz="2800" dirty="0" err="1" smtClean="0"/>
              <a:t>Chichibio</a:t>
            </a:r>
            <a:r>
              <a:rPr lang="it-IT" sz="2800" dirty="0" smtClean="0"/>
              <a:t> e era </a:t>
            </a:r>
            <a:r>
              <a:rPr lang="it-IT" sz="2800" dirty="0" err="1" smtClean="0"/>
              <a:t>viniziano</a:t>
            </a:r>
            <a:r>
              <a:rPr lang="it-IT" sz="2800" dirty="0" smtClean="0"/>
              <a:t>; e </a:t>
            </a:r>
            <a:r>
              <a:rPr lang="it-IT" sz="2800" dirty="0" err="1" smtClean="0"/>
              <a:t>sí</a:t>
            </a:r>
            <a:r>
              <a:rPr lang="it-IT" sz="2800" dirty="0" smtClean="0"/>
              <a:t> gli mandò dicendo che a cena l’</a:t>
            </a:r>
            <a:r>
              <a:rPr lang="it-IT" sz="2800" dirty="0" err="1" smtClean="0"/>
              <a:t>arostisse</a:t>
            </a:r>
            <a:r>
              <a:rPr lang="it-IT" sz="2800" dirty="0" smtClean="0"/>
              <a:t> e </a:t>
            </a:r>
            <a:r>
              <a:rPr lang="it-IT" sz="2800" dirty="0" err="1" smtClean="0"/>
              <a:t>governassela</a:t>
            </a:r>
            <a:r>
              <a:rPr lang="it-IT" sz="2800" dirty="0" smtClean="0"/>
              <a:t> bene. </a:t>
            </a:r>
            <a:r>
              <a:rPr lang="it-IT" sz="2800" dirty="0" err="1" smtClean="0"/>
              <a:t>Chichibio</a:t>
            </a:r>
            <a:r>
              <a:rPr lang="it-IT" sz="2800" dirty="0" smtClean="0"/>
              <a:t>, il quale come nuovo </a:t>
            </a:r>
            <a:r>
              <a:rPr lang="it-IT" sz="2800" dirty="0" err="1" smtClean="0"/>
              <a:t>bergolo</a:t>
            </a:r>
            <a:r>
              <a:rPr lang="it-IT" sz="2800" dirty="0" smtClean="0"/>
              <a:t> era così pareva, acconcia la gru, la mise a fuoco e con sollecitudine a cuocer la cominciò.</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pPr marL="0">
              <a:buNone/>
            </a:pPr>
            <a:r>
              <a:rPr lang="it-IT" sz="2800" dirty="0" smtClean="0"/>
              <a:t> La quale essendo già presso che cotta e grandissimo odore venendone, avvenne che una </a:t>
            </a:r>
            <a:r>
              <a:rPr lang="it-IT" sz="2800" dirty="0" err="1" smtClean="0"/>
              <a:t>feminetta</a:t>
            </a:r>
            <a:r>
              <a:rPr lang="it-IT" sz="2800" dirty="0" smtClean="0"/>
              <a:t> della contrada, la quale Brunetta era chiamata e di cui </a:t>
            </a:r>
            <a:r>
              <a:rPr lang="it-IT" sz="2800" dirty="0" err="1" smtClean="0"/>
              <a:t>Chichibio</a:t>
            </a:r>
            <a:r>
              <a:rPr lang="it-IT" sz="2800" dirty="0" smtClean="0"/>
              <a:t> era innamorato, entrò nella cucina, e sentendo l’odor della gru e </a:t>
            </a:r>
            <a:r>
              <a:rPr lang="it-IT" sz="2800" dirty="0" err="1" smtClean="0"/>
              <a:t>veggendola</a:t>
            </a:r>
            <a:r>
              <a:rPr lang="it-IT" sz="2800" dirty="0" smtClean="0"/>
              <a:t> pregò caramente </a:t>
            </a:r>
            <a:r>
              <a:rPr lang="it-IT" sz="2800" dirty="0" err="1" smtClean="0"/>
              <a:t>Chichibio</a:t>
            </a:r>
            <a:r>
              <a:rPr lang="it-IT" sz="2800" dirty="0" smtClean="0"/>
              <a:t> che ne le desse una coscia. </a:t>
            </a:r>
          </a:p>
          <a:p>
            <a:pPr marL="0">
              <a:buNone/>
            </a:pPr>
            <a:r>
              <a:rPr lang="it-IT" sz="2800" dirty="0" smtClean="0"/>
              <a:t> </a:t>
            </a:r>
            <a:r>
              <a:rPr lang="it-IT" sz="2800" dirty="0" err="1" smtClean="0"/>
              <a:t>Chichibio</a:t>
            </a:r>
            <a:r>
              <a:rPr lang="it-IT" sz="2800" dirty="0" smtClean="0"/>
              <a:t> le rispose cantando e disse:«Voi non l’</a:t>
            </a:r>
            <a:r>
              <a:rPr lang="it-IT" sz="2800" dirty="0" err="1" smtClean="0"/>
              <a:t>avrí</a:t>
            </a:r>
            <a:r>
              <a:rPr lang="it-IT" sz="2800" dirty="0" smtClean="0"/>
              <a:t> da mi, donna Brunetta, voi non l’</a:t>
            </a:r>
            <a:r>
              <a:rPr lang="it-IT" sz="2800" dirty="0" err="1" smtClean="0"/>
              <a:t>avrí</a:t>
            </a:r>
            <a:r>
              <a:rPr lang="it-IT" sz="2800" dirty="0" smtClean="0"/>
              <a:t> da mi».</a:t>
            </a:r>
          </a:p>
          <a:p>
            <a:pPr marL="0">
              <a:buNone/>
            </a:pPr>
            <a:r>
              <a:rPr lang="it-IT" sz="2800" dirty="0" smtClean="0"/>
              <a:t> Di che donna Brunetta essendo turbata, gli disse:«In </a:t>
            </a:r>
            <a:r>
              <a:rPr lang="it-IT" sz="2800" dirty="0" err="1" smtClean="0"/>
              <a:t>fé</a:t>
            </a:r>
            <a:r>
              <a:rPr lang="it-IT" sz="2800" dirty="0" smtClean="0"/>
              <a:t> di Dio, se tu non la mi dai, tu non avrai mai da me cosa che ti piaccia», e in </a:t>
            </a:r>
            <a:r>
              <a:rPr lang="it-IT" sz="2800" dirty="0" err="1" smtClean="0"/>
              <a:t>brieve</a:t>
            </a:r>
            <a:r>
              <a:rPr lang="it-IT" sz="2800" dirty="0" smtClean="0"/>
              <a:t> le parole </a:t>
            </a:r>
            <a:r>
              <a:rPr lang="it-IT" sz="2800" dirty="0" err="1" smtClean="0"/>
              <a:t>furon</a:t>
            </a:r>
            <a:r>
              <a:rPr lang="it-IT" sz="2800" dirty="0" smtClean="0"/>
              <a:t> molte; alla fine </a:t>
            </a:r>
            <a:r>
              <a:rPr lang="it-IT" sz="2800" dirty="0" err="1" smtClean="0"/>
              <a:t>Chichibio</a:t>
            </a:r>
            <a:r>
              <a:rPr lang="it-IT" sz="2800" dirty="0" smtClean="0"/>
              <a:t>, per non crucciar la sua donna, spiccata l’una delle cosce alla gru, gliele diede.</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pPr marL="0" indent="-274320">
              <a:spcBef>
                <a:spcPts val="580"/>
              </a:spcBef>
              <a:buNone/>
              <a:defRPr/>
            </a:pPr>
            <a:r>
              <a:rPr lang="it-IT" sz="2800" dirty="0" smtClean="0"/>
              <a:t>Essendo poi davanti a </a:t>
            </a:r>
            <a:r>
              <a:rPr lang="it-IT" sz="2800" dirty="0" err="1" smtClean="0"/>
              <a:t>Currado</a:t>
            </a:r>
            <a:r>
              <a:rPr lang="it-IT" sz="2800" dirty="0" smtClean="0"/>
              <a:t> e a alcun suo forestiere messa la gru senza coscia, e </a:t>
            </a:r>
            <a:r>
              <a:rPr lang="it-IT" sz="2800" dirty="0" err="1" smtClean="0"/>
              <a:t>Currado</a:t>
            </a:r>
            <a:r>
              <a:rPr lang="it-IT" sz="2800" dirty="0" smtClean="0"/>
              <a:t>, </a:t>
            </a:r>
            <a:r>
              <a:rPr lang="it-IT" sz="2800" dirty="0" err="1" smtClean="0"/>
              <a:t>maravigliandosene</a:t>
            </a:r>
            <a:r>
              <a:rPr lang="it-IT" sz="2800" dirty="0" smtClean="0"/>
              <a:t>, fece chiamare </a:t>
            </a:r>
            <a:r>
              <a:rPr lang="it-IT" sz="2800" dirty="0" err="1" smtClean="0"/>
              <a:t>Chichibio</a:t>
            </a:r>
            <a:r>
              <a:rPr lang="it-IT" sz="2800" dirty="0" smtClean="0"/>
              <a:t> e </a:t>
            </a:r>
            <a:r>
              <a:rPr lang="it-IT" sz="2800" dirty="0" err="1" smtClean="0"/>
              <a:t>domandollo</a:t>
            </a:r>
            <a:r>
              <a:rPr lang="it-IT" sz="2800" dirty="0" smtClean="0"/>
              <a:t> che fosse divenuta l’altra coscia della gru. Al quale il </a:t>
            </a:r>
            <a:r>
              <a:rPr lang="it-IT" sz="2800" dirty="0" err="1" smtClean="0"/>
              <a:t>vinizian</a:t>
            </a:r>
            <a:r>
              <a:rPr lang="it-IT" sz="2800" dirty="0" smtClean="0"/>
              <a:t> bugiardo subitamente rispose:«Signor mio, le gru non hanno se non una coscia e una gamba».</a:t>
            </a:r>
          </a:p>
          <a:p>
            <a:pPr marL="0" indent="-274320">
              <a:spcBef>
                <a:spcPts val="580"/>
              </a:spcBef>
              <a:buNone/>
              <a:defRPr/>
            </a:pPr>
            <a:r>
              <a:rPr lang="it-IT" sz="2800" dirty="0" smtClean="0"/>
              <a:t> </a:t>
            </a:r>
            <a:r>
              <a:rPr lang="it-IT" sz="2800" dirty="0" err="1" smtClean="0"/>
              <a:t>Currado</a:t>
            </a:r>
            <a:r>
              <a:rPr lang="it-IT" sz="2800" dirty="0" smtClean="0"/>
              <a:t> allora turbato disse:«Come </a:t>
            </a:r>
            <a:r>
              <a:rPr lang="it-IT" sz="2800" dirty="0" err="1" smtClean="0"/>
              <a:t>diavol</a:t>
            </a:r>
            <a:r>
              <a:rPr lang="it-IT" sz="2800" dirty="0" smtClean="0"/>
              <a:t> non hanno che una coscia e una gamba? Non </a:t>
            </a:r>
            <a:r>
              <a:rPr lang="it-IT" sz="2800" dirty="0" err="1" smtClean="0"/>
              <a:t>vid</a:t>
            </a:r>
            <a:r>
              <a:rPr lang="it-IT" sz="2800" dirty="0" smtClean="0"/>
              <a:t>’io mai più gru che questa?»</a:t>
            </a:r>
          </a:p>
          <a:p>
            <a:pPr marL="0" indent="-274320">
              <a:spcBef>
                <a:spcPts val="580"/>
              </a:spcBef>
              <a:buNone/>
              <a:defRPr/>
            </a:pPr>
            <a:r>
              <a:rPr lang="it-IT" sz="2800" dirty="0" smtClean="0"/>
              <a:t> </a:t>
            </a:r>
            <a:r>
              <a:rPr lang="it-IT" sz="2800" dirty="0" err="1" smtClean="0"/>
              <a:t>Chichibio</a:t>
            </a:r>
            <a:r>
              <a:rPr lang="it-IT" sz="2800" dirty="0" smtClean="0"/>
              <a:t> seguitò:«Egli è, messer, com’io vi dico; e quando vi piaccia, io il vi farò veder ne’ vivi».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lstStyle/>
          <a:p>
            <a:pPr marL="0" indent="-274320" algn="just">
              <a:spcBef>
                <a:spcPts val="580"/>
              </a:spcBef>
              <a:buNone/>
              <a:defRPr/>
            </a:pPr>
            <a:r>
              <a:rPr lang="it-IT" sz="2800" dirty="0" smtClean="0"/>
              <a:t> </a:t>
            </a:r>
            <a:r>
              <a:rPr lang="it-IT" sz="2800" dirty="0" err="1" smtClean="0"/>
              <a:t>Chichibio</a:t>
            </a:r>
            <a:r>
              <a:rPr lang="it-IT" sz="2800" dirty="0" smtClean="0"/>
              <a:t> seguitò:«Egli è, messer, com’io vi dico; e quando vi piaccia, io il vi farò veder ne’ vivi».</a:t>
            </a:r>
          </a:p>
          <a:p>
            <a:pPr marL="0" indent="-274320" algn="just">
              <a:spcBef>
                <a:spcPts val="580"/>
              </a:spcBef>
              <a:buNone/>
              <a:defRPr/>
            </a:pPr>
            <a:r>
              <a:rPr lang="it-IT" sz="2800" dirty="0" smtClean="0"/>
              <a:t> </a:t>
            </a:r>
            <a:r>
              <a:rPr lang="it-IT" sz="2800" dirty="0" err="1" smtClean="0"/>
              <a:t>Currado</a:t>
            </a:r>
            <a:r>
              <a:rPr lang="it-IT" sz="2800" dirty="0" smtClean="0"/>
              <a:t> per amor de’ forestieri che seco </a:t>
            </a:r>
            <a:r>
              <a:rPr lang="it-IT" sz="2800" dirty="0" err="1" smtClean="0"/>
              <a:t>avea</a:t>
            </a:r>
            <a:r>
              <a:rPr lang="it-IT" sz="2800" dirty="0" smtClean="0"/>
              <a:t> non volle dietro alle parole andare, ma disse:«Poi che tu di’ di farmelo veder ne’ vivi, cosa che io mai più non vidi né </a:t>
            </a:r>
            <a:r>
              <a:rPr lang="it-IT" sz="2800" dirty="0" err="1" smtClean="0"/>
              <a:t>udi’</a:t>
            </a:r>
            <a:r>
              <a:rPr lang="it-IT" sz="2800" dirty="0" smtClean="0"/>
              <a:t> dir che fosse, e io il voglio veder domattina e sarò contento; ma io ti giuro in sul corpo di Cristo che, se </a:t>
            </a:r>
            <a:r>
              <a:rPr lang="it-IT" sz="2800" dirty="0" err="1" smtClean="0"/>
              <a:t>altramenti</a:t>
            </a:r>
            <a:r>
              <a:rPr lang="it-IT" sz="2800" dirty="0" smtClean="0"/>
              <a:t> sarà, che io ti farò conciare in maniera, che tu con tuo danno ti ricorderai, sempre che tu ci </a:t>
            </a:r>
            <a:r>
              <a:rPr lang="it-IT" sz="2800" dirty="0" err="1" smtClean="0"/>
              <a:t>viverai</a:t>
            </a:r>
            <a:r>
              <a:rPr lang="it-IT" sz="2800" dirty="0" smtClean="0"/>
              <a:t>, del nome mio». </a:t>
            </a:r>
          </a:p>
          <a:p>
            <a:pPr marL="0" indent="-274320">
              <a:spcBef>
                <a:spcPts val="580"/>
              </a:spcBef>
              <a:buNone/>
              <a:defRPr/>
            </a:pPr>
            <a:r>
              <a:rPr lang="it-IT" sz="2800" dirty="0" smtClean="0"/>
              <a:t>		   </a:t>
            </a:r>
            <a:r>
              <a:rPr lang="it-IT" sz="2000" dirty="0" smtClean="0"/>
              <a:t>(</a:t>
            </a:r>
            <a:r>
              <a:rPr lang="it-IT" sz="2000" i="1" dirty="0" smtClean="0"/>
              <a:t>Decameron</a:t>
            </a:r>
            <a:r>
              <a:rPr lang="it-IT" sz="2000" dirty="0" smtClean="0"/>
              <a:t>, </a:t>
            </a:r>
            <a:r>
              <a:rPr lang="it-IT" sz="2000" dirty="0" err="1" smtClean="0"/>
              <a:t>giorn</a:t>
            </a:r>
            <a:r>
              <a:rPr lang="it-IT" sz="2000" dirty="0" smtClean="0"/>
              <a:t>.</a:t>
            </a:r>
            <a:r>
              <a:rPr lang="it-IT" sz="2000" dirty="0" err="1" smtClean="0"/>
              <a:t>VI</a:t>
            </a:r>
            <a:r>
              <a:rPr lang="it-IT" sz="2000" dirty="0" smtClean="0"/>
              <a:t>, nov. IV, 3-13, pp. 730 -733)</a:t>
            </a:r>
          </a:p>
          <a:p>
            <a:pPr marL="274320" indent="-274320">
              <a:spcBef>
                <a:spcPts val="580"/>
              </a:spcBef>
              <a:buNone/>
              <a:defRPr/>
            </a:pPr>
            <a:r>
              <a:rPr lang="it-IT" sz="2400" smtClean="0"/>
              <a:t> </a:t>
            </a:r>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484784"/>
            <a:ext cx="8640960" cy="5040560"/>
          </a:xfrm>
        </p:spPr>
        <p:txBody>
          <a:bodyPr/>
          <a:lstStyle/>
          <a:p>
            <a:pPr>
              <a:buNone/>
            </a:pPr>
            <a:r>
              <a:rPr lang="it-IT" i="1" dirty="0" smtClean="0"/>
              <a:t>Se </a:t>
            </a:r>
            <a:r>
              <a:rPr lang="it-IT" i="1" dirty="0" err="1" smtClean="0">
                <a:solidFill>
                  <a:srgbClr val="FF0000"/>
                </a:solidFill>
              </a:rPr>
              <a:t>pareba</a:t>
            </a:r>
            <a:r>
              <a:rPr lang="it-IT" i="1" dirty="0" smtClean="0"/>
              <a:t> </a:t>
            </a:r>
            <a:r>
              <a:rPr lang="it-IT" b="1" i="1" dirty="0" err="1" smtClean="0"/>
              <a:t>boves</a:t>
            </a:r>
            <a:r>
              <a:rPr lang="it-IT" i="1" dirty="0" smtClean="0"/>
              <a:t>, </a:t>
            </a:r>
            <a:r>
              <a:rPr lang="it-IT" b="1" i="1" dirty="0" smtClean="0"/>
              <a:t>alba</a:t>
            </a:r>
            <a:r>
              <a:rPr lang="it-IT" i="1" dirty="0" smtClean="0"/>
              <a:t> </a:t>
            </a:r>
            <a:r>
              <a:rPr lang="it-IT" i="1" dirty="0" err="1" smtClean="0"/>
              <a:t>pratalia</a:t>
            </a:r>
            <a:r>
              <a:rPr lang="it-IT" i="1" dirty="0" smtClean="0"/>
              <a:t> </a:t>
            </a:r>
            <a:r>
              <a:rPr lang="it-IT" i="1" dirty="0" smtClean="0">
                <a:solidFill>
                  <a:srgbClr val="FF0000"/>
                </a:solidFill>
              </a:rPr>
              <a:t>araba</a:t>
            </a:r>
            <a:r>
              <a:rPr lang="it-IT" i="1" dirty="0" smtClean="0"/>
              <a:t>,</a:t>
            </a:r>
          </a:p>
          <a:p>
            <a:pPr>
              <a:buNone/>
            </a:pPr>
            <a:r>
              <a:rPr lang="it-IT" i="1" dirty="0" smtClean="0"/>
              <a:t>albo </a:t>
            </a:r>
            <a:r>
              <a:rPr lang="it-IT" i="1" dirty="0" err="1" smtClean="0">
                <a:solidFill>
                  <a:srgbClr val="FF0000"/>
                </a:solidFill>
              </a:rPr>
              <a:t>versorio</a:t>
            </a:r>
            <a:r>
              <a:rPr lang="it-IT" i="1" dirty="0" smtClean="0"/>
              <a:t> </a:t>
            </a:r>
            <a:r>
              <a:rPr lang="it-IT" i="1" dirty="0" err="1" smtClean="0">
                <a:solidFill>
                  <a:srgbClr val="FF0000"/>
                </a:solidFill>
              </a:rPr>
              <a:t>teneba</a:t>
            </a:r>
            <a:r>
              <a:rPr lang="it-IT" i="1" dirty="0" smtClean="0"/>
              <a:t> </a:t>
            </a:r>
            <a:r>
              <a:rPr lang="it-IT" b="1" i="1" dirty="0" err="1" smtClean="0"/>
              <a:t>et</a:t>
            </a:r>
            <a:r>
              <a:rPr lang="it-IT" b="1" i="1" dirty="0" smtClean="0"/>
              <a:t> </a:t>
            </a:r>
            <a:r>
              <a:rPr lang="it-IT" i="1" dirty="0" smtClean="0"/>
              <a:t>negro </a:t>
            </a:r>
            <a:r>
              <a:rPr lang="it-IT" b="1" i="1" dirty="0" err="1" smtClean="0"/>
              <a:t>semen</a:t>
            </a:r>
            <a:r>
              <a:rPr lang="it-IT" b="1" i="1" dirty="0" smtClean="0"/>
              <a:t> </a:t>
            </a:r>
            <a:r>
              <a:rPr lang="it-IT" i="1" dirty="0" err="1" smtClean="0">
                <a:solidFill>
                  <a:srgbClr val="FF0000"/>
                </a:solidFill>
              </a:rPr>
              <a:t>seminaba</a:t>
            </a:r>
            <a:r>
              <a:rPr lang="it-IT" i="1" dirty="0" smtClean="0"/>
              <a:t>.</a:t>
            </a:r>
          </a:p>
          <a:p>
            <a:pPr>
              <a:buNone/>
            </a:pPr>
            <a:r>
              <a:rPr lang="it-IT" dirty="0" smtClean="0"/>
              <a:t>(“Si spingeva innanzi i buoi, arava bianchi prati, teneva un bianco aratro, e seminava nero seme”)</a:t>
            </a:r>
          </a:p>
          <a:p>
            <a:pPr>
              <a:buFont typeface="Wingdings" pitchFamily="2" charset="2"/>
              <a:buChar char="§"/>
            </a:pPr>
            <a:r>
              <a:rPr lang="it-IT" dirty="0" smtClean="0"/>
              <a:t>soluzione dell’indovinello: lo scrivano;</a:t>
            </a:r>
          </a:p>
          <a:p>
            <a:pPr>
              <a:buFont typeface="Wingdings" pitchFamily="2" charset="2"/>
              <a:buChar char="§"/>
            </a:pPr>
            <a:r>
              <a:rPr lang="it-IT" b="1" i="1" dirty="0" err="1" smtClean="0"/>
              <a:t>boves</a:t>
            </a:r>
            <a:r>
              <a:rPr lang="it-IT" i="1" dirty="0" smtClean="0"/>
              <a:t>, </a:t>
            </a:r>
            <a:r>
              <a:rPr lang="it-IT" b="1" i="1" dirty="0" smtClean="0"/>
              <a:t>alba, </a:t>
            </a:r>
            <a:r>
              <a:rPr lang="it-IT" b="1" i="1" dirty="0" err="1" smtClean="0"/>
              <a:t>et</a:t>
            </a:r>
            <a:r>
              <a:rPr lang="it-IT" b="1" i="1" dirty="0" smtClean="0"/>
              <a:t>, </a:t>
            </a:r>
            <a:r>
              <a:rPr lang="it-IT" b="1" i="1" dirty="0" err="1" smtClean="0"/>
              <a:t>semen</a:t>
            </a:r>
            <a:r>
              <a:rPr lang="it-IT" b="1" i="1" dirty="0" smtClean="0"/>
              <a:t> </a:t>
            </a:r>
            <a:r>
              <a:rPr lang="it-IT" i="1" dirty="0" smtClean="0"/>
              <a:t>→</a:t>
            </a:r>
            <a:r>
              <a:rPr lang="it-IT" dirty="0" smtClean="0"/>
              <a:t> parole latine;</a:t>
            </a:r>
          </a:p>
          <a:p>
            <a:pPr>
              <a:buFont typeface="Wingdings" pitchFamily="2" charset="2"/>
              <a:buChar char="§"/>
            </a:pPr>
            <a:r>
              <a:rPr lang="it-IT" i="1" dirty="0" err="1" smtClean="0">
                <a:solidFill>
                  <a:srgbClr val="FF0000"/>
                </a:solidFill>
              </a:rPr>
              <a:t>pareba</a:t>
            </a:r>
            <a:r>
              <a:rPr lang="it-IT" i="1" dirty="0" smtClean="0">
                <a:solidFill>
                  <a:srgbClr val="FF0000"/>
                </a:solidFill>
              </a:rPr>
              <a:t> “ spingeva innanzi”, </a:t>
            </a:r>
            <a:r>
              <a:rPr lang="it-IT" i="1" dirty="0" err="1" smtClean="0">
                <a:solidFill>
                  <a:srgbClr val="FF0000"/>
                </a:solidFill>
              </a:rPr>
              <a:t>versorio</a:t>
            </a:r>
            <a:r>
              <a:rPr lang="it-IT" i="1" dirty="0" smtClean="0">
                <a:solidFill>
                  <a:srgbClr val="FF0000"/>
                </a:solidFill>
              </a:rPr>
              <a:t> “aratro”, araba, </a:t>
            </a:r>
            <a:r>
              <a:rPr lang="it-IT" i="1" dirty="0" err="1" smtClean="0">
                <a:solidFill>
                  <a:srgbClr val="FF0000"/>
                </a:solidFill>
              </a:rPr>
              <a:t>teneba</a:t>
            </a:r>
            <a:r>
              <a:rPr lang="it-IT" i="1" dirty="0" smtClean="0">
                <a:solidFill>
                  <a:srgbClr val="FF0000"/>
                </a:solidFill>
              </a:rPr>
              <a:t>, </a:t>
            </a:r>
            <a:r>
              <a:rPr lang="it-IT" i="1" dirty="0" err="1" smtClean="0">
                <a:solidFill>
                  <a:srgbClr val="FF0000"/>
                </a:solidFill>
              </a:rPr>
              <a:t>seminaba</a:t>
            </a:r>
            <a:r>
              <a:rPr lang="it-IT" i="1" dirty="0" smtClean="0">
                <a:solidFill>
                  <a:srgbClr val="FF0000"/>
                </a:solidFill>
              </a:rPr>
              <a:t> </a:t>
            </a:r>
            <a:r>
              <a:rPr lang="it-IT" i="1" dirty="0" smtClean="0"/>
              <a:t>→ </a:t>
            </a:r>
            <a:r>
              <a:rPr lang="it-IT" dirty="0" smtClean="0"/>
              <a:t>volgarismi</a:t>
            </a:r>
          </a:p>
          <a:p>
            <a:pPr>
              <a:buFont typeface="Wingdings" pitchFamily="2" charset="2"/>
              <a:buChar char="§"/>
            </a:pPr>
            <a:endParaRPr lang="it-IT" dirty="0"/>
          </a:p>
        </p:txBody>
      </p:sp>
      <p:sp>
        <p:nvSpPr>
          <p:cNvPr id="3" name="Titolo 2"/>
          <p:cNvSpPr>
            <a:spLocks noGrp="1"/>
          </p:cNvSpPr>
          <p:nvPr>
            <p:ph type="title"/>
          </p:nvPr>
        </p:nvSpPr>
        <p:spPr/>
        <p:txBody>
          <a:bodyPr>
            <a:normAutofit fontScale="90000"/>
          </a:bodyPr>
          <a:lstStyle/>
          <a:p>
            <a:pPr algn="ctr"/>
            <a:r>
              <a:rPr lang="it-IT" sz="4900" dirty="0" smtClean="0"/>
              <a:t>INDOVINELLO VERONESE</a:t>
            </a:r>
            <a:r>
              <a:rPr lang="it-IT" dirty="0" smtClean="0"/>
              <a:t> </a:t>
            </a:r>
            <a:br>
              <a:rPr lang="it-IT" dirty="0" smtClean="0"/>
            </a:br>
            <a:r>
              <a:rPr lang="it-IT" sz="3100" dirty="0" smtClean="0"/>
              <a:t>(VIII-IX sec.)</a:t>
            </a:r>
            <a:endParaRPr lang="it-IT"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p:cTn id="40"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412776"/>
            <a:ext cx="8640960" cy="4896544"/>
          </a:xfrm>
        </p:spPr>
        <p:txBody>
          <a:bodyPr>
            <a:normAutofit fontScale="85000" lnSpcReduction="20000"/>
          </a:bodyPr>
          <a:lstStyle/>
          <a:p>
            <a:pPr marL="0" indent="0">
              <a:buNone/>
            </a:pPr>
            <a:r>
              <a:rPr lang="it-IT" b="1" i="1" dirty="0" err="1" smtClean="0">
                <a:solidFill>
                  <a:srgbClr val="00B050"/>
                </a:solidFill>
              </a:rPr>
              <a:t>Sao</a:t>
            </a:r>
            <a:r>
              <a:rPr lang="it-IT" b="1" i="1" dirty="0" smtClean="0">
                <a:solidFill>
                  <a:srgbClr val="00B050"/>
                </a:solidFill>
              </a:rPr>
              <a:t> </a:t>
            </a:r>
            <a:r>
              <a:rPr lang="it-IT" b="1" i="1" dirty="0" smtClean="0"/>
              <a:t>ko</a:t>
            </a:r>
            <a:r>
              <a:rPr lang="it-IT" i="1" dirty="0" smtClean="0"/>
              <a:t> </a:t>
            </a:r>
            <a:r>
              <a:rPr lang="it-IT" b="1" i="1" dirty="0" err="1" smtClean="0"/>
              <a:t>kelle</a:t>
            </a:r>
            <a:r>
              <a:rPr lang="it-IT" i="1" dirty="0" smtClean="0"/>
              <a:t> terre, per </a:t>
            </a:r>
            <a:r>
              <a:rPr lang="it-IT" b="1" i="1" dirty="0" err="1" smtClean="0"/>
              <a:t>kelle</a:t>
            </a:r>
            <a:r>
              <a:rPr lang="it-IT" i="1" dirty="0" smtClean="0"/>
              <a:t> </a:t>
            </a:r>
            <a:r>
              <a:rPr lang="it-IT" b="1" i="1" dirty="0" smtClean="0">
                <a:solidFill>
                  <a:srgbClr val="00B050"/>
                </a:solidFill>
              </a:rPr>
              <a:t>fini</a:t>
            </a:r>
            <a:r>
              <a:rPr lang="it-IT" i="1" dirty="0" smtClean="0">
                <a:solidFill>
                  <a:srgbClr val="00B050"/>
                </a:solidFill>
              </a:rPr>
              <a:t> </a:t>
            </a:r>
            <a:r>
              <a:rPr lang="it-IT" i="1" dirty="0" err="1" smtClean="0"/>
              <a:t>que</a:t>
            </a:r>
            <a:r>
              <a:rPr lang="it-IT" i="1" dirty="0" smtClean="0"/>
              <a:t> </a:t>
            </a:r>
            <a:r>
              <a:rPr lang="it-IT" b="1" i="1" dirty="0" err="1" smtClean="0"/>
              <a:t>ki</a:t>
            </a:r>
            <a:r>
              <a:rPr lang="it-IT" i="1" dirty="0" smtClean="0"/>
              <a:t> </a:t>
            </a:r>
            <a:r>
              <a:rPr lang="it-IT" b="1" i="1" dirty="0" err="1" smtClean="0">
                <a:solidFill>
                  <a:srgbClr val="00B050"/>
                </a:solidFill>
              </a:rPr>
              <a:t>contene</a:t>
            </a:r>
            <a:r>
              <a:rPr lang="it-IT" i="1" dirty="0" smtClean="0"/>
              <a:t>, trenta anni le </a:t>
            </a:r>
            <a:r>
              <a:rPr lang="it-IT" i="1" dirty="0" err="1" smtClean="0"/>
              <a:t>possette</a:t>
            </a:r>
            <a:r>
              <a:rPr lang="it-IT" i="1" dirty="0" smtClean="0"/>
              <a:t> parte </a:t>
            </a:r>
            <a:r>
              <a:rPr lang="it-IT" i="1" dirty="0" err="1" smtClean="0"/>
              <a:t>Sancti</a:t>
            </a:r>
            <a:r>
              <a:rPr lang="it-IT" i="1" dirty="0" smtClean="0"/>
              <a:t> </a:t>
            </a:r>
            <a:r>
              <a:rPr lang="it-IT" i="1" dirty="0" err="1" smtClean="0"/>
              <a:t>Benedicti</a:t>
            </a:r>
            <a:endParaRPr lang="it-IT" i="1" dirty="0" smtClean="0"/>
          </a:p>
          <a:p>
            <a:pPr marL="252000" indent="-457200">
              <a:buNone/>
            </a:pPr>
            <a:r>
              <a:rPr lang="it-IT" dirty="0" smtClean="0"/>
              <a:t>(“So che quelle terre, per quei confini di cui qui si parla, trent’anni le possedette la parte [₌il Monastero] di San Benedetto”);</a:t>
            </a:r>
          </a:p>
          <a:p>
            <a:pPr marL="252000" indent="-457200"/>
            <a:r>
              <a:rPr lang="it-IT" dirty="0" smtClean="0"/>
              <a:t>Una lite tra i religiosi del monastero di San Benedetto e un proprietario terriero nata riguardo ai confini di proprietà del monastero di Montecassino</a:t>
            </a:r>
          </a:p>
          <a:p>
            <a:pPr marL="0" indent="0">
              <a:buFont typeface="Wingdings" pitchFamily="2" charset="2"/>
              <a:buChar char="§"/>
            </a:pPr>
            <a:r>
              <a:rPr lang="it-IT" dirty="0" smtClean="0"/>
              <a:t> i placiti (“decisioni del giudice”) riportano la testimonianza di alcune persone davanti al notaio per la proprietà delle terre;</a:t>
            </a:r>
          </a:p>
          <a:p>
            <a:pPr marL="0" indent="0">
              <a:buFont typeface="Wingdings" pitchFamily="2" charset="2"/>
              <a:buChar char="§"/>
            </a:pPr>
            <a:r>
              <a:rPr lang="it-IT" dirty="0" smtClean="0"/>
              <a:t> </a:t>
            </a:r>
            <a:r>
              <a:rPr lang="it-IT" b="1" i="1" dirty="0" err="1" smtClean="0">
                <a:solidFill>
                  <a:srgbClr val="00B050"/>
                </a:solidFill>
              </a:rPr>
              <a:t>contene</a:t>
            </a:r>
            <a:r>
              <a:rPr lang="it-IT" b="1" i="1" dirty="0" smtClean="0"/>
              <a:t> </a:t>
            </a:r>
            <a:r>
              <a:rPr lang="it-IT" dirty="0" smtClean="0"/>
              <a:t>→ in italiano </a:t>
            </a:r>
            <a:r>
              <a:rPr lang="it-IT" i="1" dirty="0" smtClean="0"/>
              <a:t>contiene</a:t>
            </a:r>
            <a:r>
              <a:rPr lang="it-IT" dirty="0" smtClean="0"/>
              <a:t>;</a:t>
            </a:r>
          </a:p>
          <a:p>
            <a:pPr marL="0" indent="0">
              <a:buFont typeface="Wingdings" pitchFamily="2" charset="2"/>
              <a:buChar char="§"/>
            </a:pPr>
            <a:r>
              <a:rPr lang="it-IT" dirty="0" smtClean="0">
                <a:solidFill>
                  <a:srgbClr val="00B050"/>
                </a:solidFill>
              </a:rPr>
              <a:t> </a:t>
            </a:r>
            <a:r>
              <a:rPr lang="it-IT" i="1" dirty="0" smtClean="0">
                <a:solidFill>
                  <a:srgbClr val="00B050"/>
                </a:solidFill>
              </a:rPr>
              <a:t>f</a:t>
            </a:r>
            <a:r>
              <a:rPr lang="it-IT" b="1" i="1" dirty="0" smtClean="0">
                <a:solidFill>
                  <a:srgbClr val="00B050"/>
                </a:solidFill>
              </a:rPr>
              <a:t>ini</a:t>
            </a:r>
            <a:r>
              <a:rPr lang="it-IT" b="1" dirty="0" smtClean="0">
                <a:solidFill>
                  <a:srgbClr val="00B050"/>
                </a:solidFill>
              </a:rPr>
              <a:t>  </a:t>
            </a:r>
            <a:r>
              <a:rPr lang="it-IT" dirty="0" smtClean="0">
                <a:solidFill>
                  <a:srgbClr val="00B050"/>
                </a:solidFill>
              </a:rPr>
              <a:t>“confini”</a:t>
            </a:r>
            <a:r>
              <a:rPr lang="it-IT" dirty="0" smtClean="0"/>
              <a:t>;</a:t>
            </a:r>
          </a:p>
          <a:p>
            <a:pPr marL="0" indent="0">
              <a:buFont typeface="Wingdings" pitchFamily="2" charset="2"/>
              <a:buChar char="§"/>
            </a:pPr>
            <a:r>
              <a:rPr lang="it-IT" b="1" i="1" dirty="0" smtClean="0"/>
              <a:t> </a:t>
            </a:r>
            <a:r>
              <a:rPr lang="it-IT" b="1" i="1" dirty="0" err="1" smtClean="0">
                <a:solidFill>
                  <a:srgbClr val="00B050"/>
                </a:solidFill>
              </a:rPr>
              <a:t>sao</a:t>
            </a:r>
            <a:r>
              <a:rPr lang="it-IT" b="1" i="1" dirty="0" smtClean="0">
                <a:solidFill>
                  <a:srgbClr val="00B050"/>
                </a:solidFill>
              </a:rPr>
              <a:t>  </a:t>
            </a:r>
            <a:r>
              <a:rPr lang="it-IT" dirty="0" smtClean="0">
                <a:solidFill>
                  <a:srgbClr val="00B050"/>
                </a:solidFill>
              </a:rPr>
              <a:t>“so” </a:t>
            </a:r>
            <a:r>
              <a:rPr lang="it-IT" dirty="0" smtClean="0">
                <a:solidFill>
                  <a:srgbClr val="00B050"/>
                </a:solidFill>
                <a:latin typeface="Times New Roman"/>
                <a:cs typeface="Times New Roman"/>
              </a:rPr>
              <a:t>&gt; </a:t>
            </a:r>
            <a:r>
              <a:rPr lang="it-IT" b="1" i="1" dirty="0" err="1" smtClean="0">
                <a:solidFill>
                  <a:srgbClr val="00B050"/>
                </a:solidFill>
                <a:latin typeface="Times New Roman"/>
                <a:cs typeface="Times New Roman"/>
              </a:rPr>
              <a:t>saccio</a:t>
            </a:r>
            <a:r>
              <a:rPr lang="it-IT" b="1" i="1" dirty="0" smtClean="0">
                <a:solidFill>
                  <a:srgbClr val="00B050"/>
                </a:solidFill>
                <a:latin typeface="Times New Roman"/>
                <a:cs typeface="Times New Roman"/>
              </a:rPr>
              <a:t> </a:t>
            </a:r>
            <a:r>
              <a:rPr lang="it-IT" dirty="0" smtClean="0"/>
              <a:t>;</a:t>
            </a:r>
          </a:p>
          <a:p>
            <a:pPr marL="0" indent="0">
              <a:buFont typeface="Wingdings" pitchFamily="2" charset="2"/>
              <a:buChar char="§"/>
            </a:pPr>
            <a:r>
              <a:rPr lang="it-IT" b="1" i="1" dirty="0" smtClean="0">
                <a:solidFill>
                  <a:srgbClr val="00B050"/>
                </a:solidFill>
              </a:rPr>
              <a:t> </a:t>
            </a:r>
            <a:r>
              <a:rPr lang="it-IT" b="1" i="1" dirty="0" smtClean="0"/>
              <a:t>ko </a:t>
            </a:r>
            <a:r>
              <a:rPr lang="it-IT" dirty="0" smtClean="0"/>
              <a:t>“che”, </a:t>
            </a:r>
            <a:r>
              <a:rPr lang="it-IT" b="1" i="1" dirty="0" err="1" smtClean="0"/>
              <a:t>kelle</a:t>
            </a:r>
            <a:r>
              <a:rPr lang="it-IT" b="1" i="1" dirty="0" smtClean="0"/>
              <a:t> </a:t>
            </a:r>
            <a:r>
              <a:rPr lang="it-IT" dirty="0" smtClean="0"/>
              <a:t>“quelle”, </a:t>
            </a:r>
            <a:r>
              <a:rPr lang="it-IT" b="1" i="1" dirty="0" err="1" smtClean="0"/>
              <a:t>ki</a:t>
            </a:r>
            <a:r>
              <a:rPr lang="it-IT" b="1" i="1" dirty="0" smtClean="0"/>
              <a:t> </a:t>
            </a:r>
            <a:r>
              <a:rPr lang="it-IT" dirty="0" smtClean="0"/>
              <a:t>“qui”</a:t>
            </a:r>
            <a:endParaRPr lang="it-IT" i="1" dirty="0" smtClean="0"/>
          </a:p>
          <a:p>
            <a:pPr marL="0" indent="0">
              <a:buFont typeface="Wingdings" pitchFamily="2" charset="2"/>
              <a:buChar char="§"/>
            </a:pPr>
            <a:endParaRPr lang="it-IT" b="1" dirty="0" smtClean="0">
              <a:solidFill>
                <a:srgbClr val="00B050"/>
              </a:solidFill>
            </a:endParaRPr>
          </a:p>
          <a:p>
            <a:pPr marL="0" indent="0">
              <a:buFont typeface="Wingdings" pitchFamily="2" charset="2"/>
              <a:buChar char="§"/>
            </a:pPr>
            <a:endParaRPr lang="it-IT" dirty="0" smtClean="0"/>
          </a:p>
          <a:p>
            <a:pPr marL="0" indent="0">
              <a:buNone/>
            </a:pPr>
            <a:endParaRPr lang="it-IT" dirty="0" smtClean="0"/>
          </a:p>
        </p:txBody>
      </p:sp>
      <p:sp>
        <p:nvSpPr>
          <p:cNvPr id="3" name="Titolo 2"/>
          <p:cNvSpPr>
            <a:spLocks noGrp="1"/>
          </p:cNvSpPr>
          <p:nvPr>
            <p:ph type="title"/>
          </p:nvPr>
        </p:nvSpPr>
        <p:spPr>
          <a:xfrm>
            <a:off x="467544" y="188640"/>
            <a:ext cx="8208912" cy="1228998"/>
          </a:xfrm>
        </p:spPr>
        <p:txBody>
          <a:bodyPr>
            <a:normAutofit fontScale="90000"/>
          </a:bodyPr>
          <a:lstStyle/>
          <a:p>
            <a:pPr algn="ctr"/>
            <a:r>
              <a:rPr lang="it-IT" sz="4800" dirty="0" smtClean="0"/>
              <a:t>I PLACITI CAMPANI </a:t>
            </a:r>
            <a:br>
              <a:rPr lang="it-IT" sz="4800" dirty="0" smtClean="0"/>
            </a:br>
            <a:r>
              <a:rPr lang="it-IT" sz="3600" dirty="0" smtClean="0"/>
              <a:t>(X sec. tra il 960 e il 963)</a:t>
            </a:r>
            <a:endParaRPr lang="it-IT"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1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0"/>
            <a:ext cx="9144000" cy="6858000"/>
          </a:xfrm>
        </p:spPr>
        <p:txBody>
          <a:bodyPr>
            <a:normAutofit lnSpcReduction="10000"/>
          </a:bodyPr>
          <a:lstStyle/>
          <a:p>
            <a:r>
              <a:rPr lang="it-IT" dirty="0" smtClean="0"/>
              <a:t>È la prima volta che questa formula viene registrata in volgare anche se l’atto scritto dal notaio sarà in latino .</a:t>
            </a:r>
          </a:p>
          <a:p>
            <a:pPr>
              <a:buNone/>
            </a:pPr>
            <a:endParaRPr lang="it-IT" dirty="0" smtClean="0"/>
          </a:p>
          <a:p>
            <a:r>
              <a:rPr lang="it-IT" dirty="0" smtClean="0"/>
              <a:t>I testimoni chiamati erano dei religiosi che conoscevano il latino ma era necessario far comprendere il contenuto del documento a tutti quelli che erano coinvolti in questa storia (non solo il monaco benedettino ma anche i testimoni e la </a:t>
            </a:r>
            <a:r>
              <a:rPr lang="it-IT" smtClean="0"/>
              <a:t>parte avversa);</a:t>
            </a:r>
            <a:endParaRPr lang="it-IT" dirty="0" smtClean="0"/>
          </a:p>
          <a:p>
            <a:pPr>
              <a:buNone/>
            </a:pPr>
            <a:endParaRPr lang="it-IT" dirty="0" smtClean="0"/>
          </a:p>
          <a:p>
            <a:r>
              <a:rPr lang="it-IT" dirty="0" smtClean="0"/>
              <a:t>L’introduzione del volgare, in questo caso, fu necessaria perché non tutti coloro che si trovavano ad affrontare situazioni simili avevano una buona conoscenza del latino.</a:t>
            </a:r>
          </a:p>
          <a:p>
            <a:pPr>
              <a:buNone/>
            </a:pPr>
            <a:r>
              <a:rPr lang="it-IT" dirty="0" smtClean="0"/>
              <a:t> </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136904" cy="5805264"/>
          </a:xfrm>
        </p:spPr>
        <p:txBody>
          <a:bodyPr>
            <a:normAutofit/>
          </a:bodyPr>
          <a:lstStyle/>
          <a:p>
            <a:pPr>
              <a:buNone/>
            </a:pPr>
            <a:r>
              <a:rPr lang="it-IT" smtClean="0"/>
              <a:t>  Commento </a:t>
            </a:r>
            <a:r>
              <a:rPr lang="it-IT" dirty="0" smtClean="0"/>
              <a:t>scherzoso di un notaio toscano che registra la donazione dei beni di due coniugi al monastero di San Salvatore (sul Monte </a:t>
            </a:r>
            <a:r>
              <a:rPr lang="it-IT" dirty="0" err="1" smtClean="0"/>
              <a:t>Amiata</a:t>
            </a:r>
            <a:r>
              <a:rPr lang="it-IT" dirty="0" smtClean="0"/>
              <a:t>)</a:t>
            </a:r>
          </a:p>
          <a:p>
            <a:r>
              <a:rPr lang="it-IT" dirty="0" err="1" smtClean="0"/>
              <a:t>Ista</a:t>
            </a:r>
            <a:r>
              <a:rPr lang="it-IT" dirty="0" smtClean="0"/>
              <a:t> </a:t>
            </a:r>
            <a:r>
              <a:rPr lang="it-IT" dirty="0" err="1" smtClean="0"/>
              <a:t>cartula</a:t>
            </a:r>
            <a:r>
              <a:rPr lang="it-IT" dirty="0" smtClean="0"/>
              <a:t> est de caput </a:t>
            </a:r>
            <a:r>
              <a:rPr lang="it-IT" dirty="0" err="1" smtClean="0"/>
              <a:t>coctu</a:t>
            </a:r>
            <a:endParaRPr lang="it-IT" dirty="0" smtClean="0"/>
          </a:p>
          <a:p>
            <a:pPr>
              <a:buNone/>
            </a:pPr>
            <a:r>
              <a:rPr lang="it-IT" dirty="0" smtClean="0"/>
              <a:t>   </a:t>
            </a:r>
            <a:r>
              <a:rPr lang="it-IT" dirty="0" err="1" smtClean="0"/>
              <a:t>Ille</a:t>
            </a:r>
            <a:r>
              <a:rPr lang="it-IT" dirty="0" smtClean="0"/>
              <a:t> </a:t>
            </a:r>
            <a:r>
              <a:rPr lang="it-IT" dirty="0" err="1" smtClean="0"/>
              <a:t>adiuvet</a:t>
            </a:r>
            <a:r>
              <a:rPr lang="it-IT" dirty="0" smtClean="0"/>
              <a:t> de </a:t>
            </a:r>
            <a:r>
              <a:rPr lang="it-IT" dirty="0" err="1" smtClean="0"/>
              <a:t>illu</a:t>
            </a:r>
            <a:r>
              <a:rPr lang="it-IT" dirty="0" smtClean="0"/>
              <a:t> </a:t>
            </a:r>
            <a:r>
              <a:rPr lang="it-IT" dirty="0" err="1" smtClean="0"/>
              <a:t>rebottu</a:t>
            </a:r>
            <a:endParaRPr lang="it-IT" dirty="0" smtClean="0"/>
          </a:p>
          <a:p>
            <a:pPr>
              <a:buNone/>
            </a:pPr>
            <a:r>
              <a:rPr lang="it-IT" dirty="0" smtClean="0"/>
              <a:t>   Qui mal </a:t>
            </a:r>
            <a:r>
              <a:rPr lang="it-IT" dirty="0" err="1" smtClean="0"/>
              <a:t>consiliu</a:t>
            </a:r>
            <a:r>
              <a:rPr lang="it-IT" dirty="0" smtClean="0"/>
              <a:t> li mise in </a:t>
            </a:r>
            <a:r>
              <a:rPr lang="it-IT" dirty="0" err="1" smtClean="0"/>
              <a:t>corpu</a:t>
            </a:r>
            <a:endParaRPr lang="it-IT" dirty="0" smtClean="0"/>
          </a:p>
          <a:p>
            <a:endParaRPr lang="it-IT" dirty="0" smtClean="0"/>
          </a:p>
          <a:p>
            <a:r>
              <a:rPr lang="it-IT" dirty="0" smtClean="0"/>
              <a:t>“Questa carta è di </a:t>
            </a:r>
            <a:r>
              <a:rPr lang="it-IT" dirty="0" err="1" smtClean="0"/>
              <a:t>Capocotto</a:t>
            </a:r>
            <a:r>
              <a:rPr lang="it-IT" dirty="0" smtClean="0"/>
              <a:t> (testa calda, si fa riferimento al donatore); lo aiuti da quel ribaldo (il diavolo) che il cattivo consiglio gli mise in corpo”</a:t>
            </a:r>
            <a:endParaRPr lang="it-IT" dirty="0"/>
          </a:p>
        </p:txBody>
      </p:sp>
      <p:sp>
        <p:nvSpPr>
          <p:cNvPr id="3" name="Titolo 2"/>
          <p:cNvSpPr>
            <a:spLocks noGrp="1"/>
          </p:cNvSpPr>
          <p:nvPr>
            <p:ph type="title"/>
          </p:nvPr>
        </p:nvSpPr>
        <p:spPr>
          <a:xfrm>
            <a:off x="457200" y="274638"/>
            <a:ext cx="8229600" cy="922114"/>
          </a:xfrm>
        </p:spPr>
        <p:txBody>
          <a:bodyPr>
            <a:normAutofit/>
          </a:bodyPr>
          <a:lstStyle/>
          <a:p>
            <a:pPr algn="ctr"/>
            <a:r>
              <a:rPr lang="it-IT" dirty="0" smtClean="0"/>
              <a:t>POSTILLA AMIATINA 1087</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5"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188640"/>
            <a:ext cx="8640960" cy="6336704"/>
          </a:xfrm>
        </p:spPr>
        <p:txBody>
          <a:bodyPr>
            <a:normAutofit fontScale="92500" lnSpcReduction="20000"/>
          </a:bodyPr>
          <a:lstStyle/>
          <a:p>
            <a:r>
              <a:rPr lang="it-IT" sz="3000" dirty="0" smtClean="0"/>
              <a:t>I volgari nei sec. XI, XII, </a:t>
            </a:r>
            <a:r>
              <a:rPr lang="it-IT" sz="3000" dirty="0" err="1" smtClean="0"/>
              <a:t>XIII</a:t>
            </a:r>
            <a:r>
              <a:rPr lang="it-IT" sz="3000" dirty="0" smtClean="0"/>
              <a:t> hanno sempre più importanza e, come lingue vere e proprie, vengono usati nei documenti e negli scritti letterari;</a:t>
            </a:r>
          </a:p>
          <a:p>
            <a:pPr>
              <a:buNone/>
            </a:pPr>
            <a:endParaRPr lang="it-IT" sz="3000" dirty="0" smtClean="0"/>
          </a:p>
          <a:p>
            <a:r>
              <a:rPr lang="it-IT" sz="3000" dirty="0" smtClean="0"/>
              <a:t>Le città in cui il volgare viene sempre più usato:</a:t>
            </a:r>
          </a:p>
          <a:p>
            <a:pPr>
              <a:buBlip>
                <a:blip r:embed="rId2"/>
              </a:buBlip>
            </a:pPr>
            <a:r>
              <a:rPr lang="it-IT" sz="3000" b="1" dirty="0" smtClean="0"/>
              <a:t>Milano </a:t>
            </a:r>
            <a:r>
              <a:rPr lang="it-IT" sz="3000" dirty="0" smtClean="0"/>
              <a:t>→scrittore più importante </a:t>
            </a:r>
            <a:r>
              <a:rPr lang="it-IT" sz="3000" dirty="0" err="1" smtClean="0"/>
              <a:t>Bonvesin</a:t>
            </a:r>
            <a:r>
              <a:rPr lang="it-IT" sz="3000" dirty="0" smtClean="0"/>
              <a:t> de la Riva che ha scritto opere sia in latino che in volgare. La sua opera maggiore è il </a:t>
            </a:r>
            <a:r>
              <a:rPr lang="it-IT" sz="3000" i="1" dirty="0" smtClean="0"/>
              <a:t>Libro delle tre scritture </a:t>
            </a:r>
            <a:r>
              <a:rPr lang="it-IT" sz="3000" dirty="0" smtClean="0"/>
              <a:t>(rif. Dante);</a:t>
            </a:r>
          </a:p>
          <a:p>
            <a:pPr>
              <a:buBlip>
                <a:blip r:embed="rId2"/>
              </a:buBlip>
            </a:pPr>
            <a:r>
              <a:rPr lang="it-IT" sz="3000" b="1" dirty="0" smtClean="0"/>
              <a:t>Genova →</a:t>
            </a:r>
            <a:r>
              <a:rPr lang="it-IT" sz="3000" dirty="0" smtClean="0"/>
              <a:t>scrittore più importante è l’Anonimo Genovese;</a:t>
            </a:r>
          </a:p>
          <a:p>
            <a:pPr>
              <a:buBlip>
                <a:blip r:embed="rId2"/>
              </a:buBlip>
            </a:pPr>
            <a:r>
              <a:rPr lang="it-IT" sz="3000" b="1" dirty="0" smtClean="0"/>
              <a:t>Bologna </a:t>
            </a:r>
            <a:r>
              <a:rPr lang="it-IT" sz="3000" dirty="0" smtClean="0"/>
              <a:t>→ Guido </a:t>
            </a:r>
            <a:r>
              <a:rPr lang="it-IT" sz="3000" dirty="0" err="1" smtClean="0"/>
              <a:t>Faba</a:t>
            </a:r>
            <a:r>
              <a:rPr lang="it-IT" sz="3000" dirty="0" smtClean="0"/>
              <a:t> importante perché, per la prima volta, usò il volgare per scrivere discorsi pubblici;</a:t>
            </a:r>
            <a:r>
              <a:rPr lang="it-IT" dirty="0" smtClean="0"/>
              <a:t> </a:t>
            </a:r>
            <a:endParaRPr lang="it-IT" b="1"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 0  L 0.25 0  E" pathEditMode="relative" ptsTypes="">
                                      <p:cBhvr>
                                        <p:cTn id="16" dur="2000" fill="hold"/>
                                        <p:tgtEl>
                                          <p:spTgt spid="2">
                                            <p:txEl>
                                              <p:pRg st="0" end="0"/>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260648"/>
            <a:ext cx="8640960" cy="6336704"/>
          </a:xfrm>
        </p:spPr>
        <p:txBody>
          <a:bodyPr>
            <a:normAutofit lnSpcReduction="10000"/>
          </a:bodyPr>
          <a:lstStyle/>
          <a:p>
            <a:pPr>
              <a:buBlip>
                <a:blip r:embed="rId2"/>
              </a:buBlip>
            </a:pPr>
            <a:r>
              <a:rPr lang="it-IT" b="1" dirty="0" smtClean="0"/>
              <a:t>Palermo → </a:t>
            </a:r>
            <a:r>
              <a:rPr lang="it-IT" dirty="0" smtClean="0"/>
              <a:t>all’inizio del XIII sec. nasce la prima scuola poetica in volgare che prende il nome di Scuola poetica siciliana;</a:t>
            </a:r>
          </a:p>
          <a:p>
            <a:pPr>
              <a:buNone/>
            </a:pPr>
            <a:r>
              <a:rPr lang="it-IT" b="1" dirty="0" smtClean="0"/>
              <a:t>  </a:t>
            </a:r>
            <a:r>
              <a:rPr lang="it-IT" dirty="0" smtClean="0"/>
              <a:t>i poeti più importanti sono: Cielo d’Alcamo, Giacomo da Lentini, Guido delle Colonne;</a:t>
            </a:r>
          </a:p>
          <a:p>
            <a:pPr>
              <a:buNone/>
            </a:pPr>
            <a:r>
              <a:rPr lang="it-IT" b="1" dirty="0" smtClean="0"/>
              <a:t>  </a:t>
            </a:r>
            <a:r>
              <a:rPr lang="it-IT" dirty="0" smtClean="0"/>
              <a:t>la lingua che viene usata è il </a:t>
            </a:r>
            <a:r>
              <a:rPr lang="it-IT" b="1" dirty="0" smtClean="0"/>
              <a:t>volgare </a:t>
            </a:r>
            <a:r>
              <a:rPr lang="it-IT" dirty="0" smtClean="0"/>
              <a:t>senza i più evidenti elementi siciliani e con la presenza di latinismi (parole della lingua latina inserite nella nuova lingua) e provenzalismi (parole della lingua provenzale inserite nella nuova lingua);</a:t>
            </a:r>
          </a:p>
          <a:p>
            <a:pPr>
              <a:buBlip>
                <a:blip r:embed="rId2"/>
              </a:buBlip>
            </a:pPr>
            <a:r>
              <a:rPr lang="it-IT" b="1" dirty="0" smtClean="0"/>
              <a:t>Firenze → </a:t>
            </a:r>
            <a:r>
              <a:rPr lang="it-IT" dirty="0" smtClean="0"/>
              <a:t>le opere dei poeti siciliani vengono copiati da copisti fiorentini che danno al testo un’apparenza maggiormente toscana;</a:t>
            </a:r>
          </a:p>
          <a:p>
            <a:pPr>
              <a:buNone/>
            </a:pPr>
            <a:r>
              <a:rPr lang="it-IT" b="1" dirty="0" smtClean="0"/>
              <a:t>   in Toscana </a:t>
            </a:r>
            <a:r>
              <a:rPr lang="it-IT" dirty="0" smtClean="0"/>
              <a:t>nascerà lo Stilnovo (stacco dal volgare vero e proprio e ricerca verso un’espressione più nobile e ricercata).</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2047</TotalTime>
  <Words>3257</Words>
  <Application>Microsoft Office PowerPoint</Application>
  <PresentationFormat>Presentazione su schermo (4:3)</PresentationFormat>
  <Paragraphs>211</Paragraphs>
  <Slides>33</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33</vt:i4>
      </vt:variant>
    </vt:vector>
  </HeadingPairs>
  <TitlesOfParts>
    <vt:vector size="43" baseType="lpstr">
      <vt:lpstr>Arial</vt:lpstr>
      <vt:lpstr>Book Antiqua</vt:lpstr>
      <vt:lpstr>Lucida Sans Unicode</vt:lpstr>
      <vt:lpstr>Wingdings 3</vt:lpstr>
      <vt:lpstr>Wingdings</vt:lpstr>
      <vt:lpstr>Times New Roman</vt:lpstr>
      <vt:lpstr>Calibri</vt:lpstr>
      <vt:lpstr>Verdana</vt:lpstr>
      <vt:lpstr>Wingdings 2</vt:lpstr>
      <vt:lpstr>Viale</vt:lpstr>
      <vt:lpstr>I VOLGARI IN ITALIA</vt:lpstr>
      <vt:lpstr>LA NASCITA DEI VOLGARI</vt:lpstr>
      <vt:lpstr>Diapositiva 3</vt:lpstr>
      <vt:lpstr>INDOVINELLO VERONESE  (VIII-IX sec.)</vt:lpstr>
      <vt:lpstr>I PLACITI CAMPANI  (X sec. tra il 960 e il 963)</vt:lpstr>
      <vt:lpstr>Diapositiva 6</vt:lpstr>
      <vt:lpstr>POSTILLA AMIATINA 1087</vt:lpstr>
      <vt:lpstr>Diapositiva 8</vt:lpstr>
      <vt:lpstr>Diapositiva 9</vt:lpstr>
      <vt:lpstr>Diapositiva 10</vt:lpstr>
      <vt:lpstr>SCUOLA POETICA SICILIANA</vt:lpstr>
      <vt:lpstr>Diapositiva 12</vt:lpstr>
      <vt:lpstr>  DANTE</vt:lpstr>
      <vt:lpstr>Diapositiva 14</vt:lpstr>
      <vt:lpstr>Diapositiva 15</vt:lpstr>
      <vt:lpstr>Diapositiva 16</vt:lpstr>
      <vt:lpstr>Diapositiva 17</vt:lpstr>
      <vt:lpstr>Canto XV</vt:lpstr>
      <vt:lpstr>Diapositiva 19</vt:lpstr>
      <vt:lpstr>Diapositiva 20</vt:lpstr>
      <vt:lpstr>Diapositiva 21</vt:lpstr>
      <vt:lpstr>Diapositiva 22</vt:lpstr>
      <vt:lpstr>PETRARCA</vt:lpstr>
      <vt:lpstr>Diapositiva 24</vt:lpstr>
      <vt:lpstr>Diapositiva 25</vt:lpstr>
      <vt:lpstr>Diapositiva 26</vt:lpstr>
      <vt:lpstr>BOCCACCIO</vt:lpstr>
      <vt:lpstr>Diapositiva 28</vt:lpstr>
      <vt:lpstr>Diapositiva 29</vt:lpstr>
      <vt:lpstr>Diapositiva 30</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VOLGARI IN ITALIA</dc:title>
  <dc:creator>Stefania</dc:creator>
  <cp:lastModifiedBy>Stefania</cp:lastModifiedBy>
  <cp:revision>18</cp:revision>
  <dcterms:created xsi:type="dcterms:W3CDTF">2015-04-07T08:43:02Z</dcterms:created>
  <dcterms:modified xsi:type="dcterms:W3CDTF">2018-01-26T05:06:19Z</dcterms:modified>
</cp:coreProperties>
</file>